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9" r:id="rId3"/>
    <p:sldId id="260" r:id="rId4"/>
    <p:sldId id="268" r:id="rId5"/>
    <p:sldId id="270" r:id="rId6"/>
    <p:sldId id="264" r:id="rId7"/>
    <p:sldId id="263" r:id="rId8"/>
    <p:sldId id="259" r:id="rId9"/>
    <p:sldId id="261" r:id="rId10"/>
  </p:sldIdLst>
  <p:sldSz cx="9144000" cy="6858000" type="screen4x3"/>
  <p:notesSz cx="6794500" cy="99314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ob Skødt Jensen (Favrskov Kommune)" initials="JSJ(K" lastIdx="1" clrIdx="0">
    <p:extLst>
      <p:ext uri="{19B8F6BF-5375-455C-9EA6-DF929625EA0E}">
        <p15:presenceInfo xmlns:p15="http://schemas.microsoft.com/office/powerpoint/2012/main" userId="S-1-5-21-3086907102-939595181-4177148619-342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8F00"/>
    <a:srgbClr val="258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84" autoAdjust="0"/>
    <p:restoredTop sz="81325" autoAdjust="0"/>
  </p:normalViewPr>
  <p:slideViewPr>
    <p:cSldViewPr snapToGrid="0">
      <p:cViewPr varScale="1">
        <p:scale>
          <a:sx n="93" d="100"/>
          <a:sy n="93" d="100"/>
        </p:scale>
        <p:origin x="174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7157B2-A043-4B48-B002-5B3C0AF3261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20050FCB-D4B1-41FB-9371-09B7CF6019B8}">
      <dgm:prSet phldrT="[Tekst]" custT="1"/>
      <dgm:spPr>
        <a:solidFill>
          <a:srgbClr val="00B0F0"/>
        </a:solidFill>
      </dgm:spPr>
      <dgm:t>
        <a:bodyPr/>
        <a:lstStyle/>
        <a:p>
          <a:r>
            <a:rPr lang="da-DK" sz="1400" dirty="0" smtClean="0"/>
            <a:t>Stiftende </a:t>
          </a:r>
          <a:r>
            <a:rPr lang="da-DK" sz="1400" dirty="0" err="1" smtClean="0"/>
            <a:t>general-forsamling</a:t>
          </a:r>
          <a:endParaRPr lang="da-DK" sz="1400" dirty="0"/>
        </a:p>
      </dgm:t>
    </dgm:pt>
    <dgm:pt modelId="{C1B153E6-8259-40F9-93FB-CA1987777B47}" type="parTrans" cxnId="{6FD6E0B4-E82C-4209-B281-9EA25CF84102}">
      <dgm:prSet/>
      <dgm:spPr/>
      <dgm:t>
        <a:bodyPr/>
        <a:lstStyle/>
        <a:p>
          <a:endParaRPr lang="da-DK"/>
        </a:p>
      </dgm:t>
    </dgm:pt>
    <dgm:pt modelId="{03B1DEB9-C8E3-438F-B4B1-F50899C27751}" type="sibTrans" cxnId="{6FD6E0B4-E82C-4209-B281-9EA25CF84102}">
      <dgm:prSet/>
      <dgm:spPr/>
      <dgm:t>
        <a:bodyPr/>
        <a:lstStyle/>
        <a:p>
          <a:endParaRPr lang="da-DK"/>
        </a:p>
      </dgm:t>
    </dgm:pt>
    <dgm:pt modelId="{01EA7B67-D2D5-410E-806F-15D1B5D4B5FD}">
      <dgm:prSet phldrT="[Tekst]" custT="1"/>
      <dgm:spPr>
        <a:solidFill>
          <a:srgbClr val="00B0F0"/>
        </a:solidFill>
      </dgm:spPr>
      <dgm:t>
        <a:bodyPr/>
        <a:lstStyle/>
        <a:p>
          <a:r>
            <a:rPr lang="da-DK" sz="1400" dirty="0" smtClean="0"/>
            <a:t>Påbud om at deltage</a:t>
          </a:r>
          <a:endParaRPr lang="da-DK" sz="1400" dirty="0"/>
        </a:p>
      </dgm:t>
    </dgm:pt>
    <dgm:pt modelId="{B3C71F2C-D54F-47F5-B6C1-D68B2F3D01A4}" type="parTrans" cxnId="{FAD1BE46-105D-49D2-BDA7-01BDA27A5FBB}">
      <dgm:prSet/>
      <dgm:spPr/>
      <dgm:t>
        <a:bodyPr/>
        <a:lstStyle/>
        <a:p>
          <a:endParaRPr lang="da-DK"/>
        </a:p>
      </dgm:t>
    </dgm:pt>
    <dgm:pt modelId="{C0F4FE10-AE12-4557-8F96-861513DEE7ED}" type="sibTrans" cxnId="{FAD1BE46-105D-49D2-BDA7-01BDA27A5FBB}">
      <dgm:prSet/>
      <dgm:spPr/>
      <dgm:t>
        <a:bodyPr/>
        <a:lstStyle/>
        <a:p>
          <a:endParaRPr lang="da-DK"/>
        </a:p>
      </dgm:t>
    </dgm:pt>
    <dgm:pt modelId="{0179F2CA-0744-474B-8D5A-67B031B4BC7B}">
      <dgm:prSet phldrT="[Tekst]" custT="1"/>
      <dgm:spPr>
        <a:solidFill>
          <a:srgbClr val="00B0F0"/>
        </a:solidFill>
      </dgm:spPr>
      <dgm:t>
        <a:bodyPr/>
        <a:lstStyle/>
        <a:p>
          <a:r>
            <a:rPr lang="da-DK" sz="1400" dirty="0" err="1" smtClean="0"/>
            <a:t>Forhand-linger</a:t>
          </a:r>
          <a:endParaRPr lang="da-DK" sz="1400" dirty="0"/>
        </a:p>
      </dgm:t>
    </dgm:pt>
    <dgm:pt modelId="{FE255125-8D64-45E5-8944-14CCCEA80052}" type="sibTrans" cxnId="{DF510BCE-E453-4584-B646-D6E3450D61B9}">
      <dgm:prSet/>
      <dgm:spPr/>
      <dgm:t>
        <a:bodyPr/>
        <a:lstStyle/>
        <a:p>
          <a:endParaRPr lang="da-DK"/>
        </a:p>
      </dgm:t>
    </dgm:pt>
    <dgm:pt modelId="{C1B21161-36ED-4527-9201-35F6B69B30D6}" type="parTrans" cxnId="{DF510BCE-E453-4584-B646-D6E3450D61B9}">
      <dgm:prSet/>
      <dgm:spPr/>
      <dgm:t>
        <a:bodyPr/>
        <a:lstStyle/>
        <a:p>
          <a:endParaRPr lang="da-DK"/>
        </a:p>
      </dgm:t>
    </dgm:pt>
    <dgm:pt modelId="{6CB630C1-7158-4E6B-B11A-D8A7818EB019}">
      <dgm:prSet phldrT="[Tekst]" custT="1"/>
      <dgm:spPr>
        <a:solidFill>
          <a:srgbClr val="00B0F0"/>
        </a:solidFill>
      </dgm:spPr>
      <dgm:t>
        <a:bodyPr/>
        <a:lstStyle/>
        <a:p>
          <a:r>
            <a:rPr lang="da-DK" sz="1400" dirty="0" smtClean="0"/>
            <a:t>Takstblade godkendes</a:t>
          </a:r>
          <a:endParaRPr lang="da-DK" sz="1400" dirty="0"/>
        </a:p>
      </dgm:t>
    </dgm:pt>
    <dgm:pt modelId="{121AA77C-EA43-4511-BA8C-F4D973C310E2}" type="parTrans" cxnId="{CA69A6FE-66D2-423E-BF33-EF1C6F0AF8F4}">
      <dgm:prSet/>
      <dgm:spPr/>
      <dgm:t>
        <a:bodyPr/>
        <a:lstStyle/>
        <a:p>
          <a:endParaRPr lang="da-DK"/>
        </a:p>
      </dgm:t>
    </dgm:pt>
    <dgm:pt modelId="{F2CA0BCF-027B-47D5-855A-18B11FBF1FC0}" type="sibTrans" cxnId="{CA69A6FE-66D2-423E-BF33-EF1C6F0AF8F4}">
      <dgm:prSet/>
      <dgm:spPr/>
      <dgm:t>
        <a:bodyPr/>
        <a:lstStyle/>
        <a:p>
          <a:endParaRPr lang="da-DK"/>
        </a:p>
      </dgm:t>
    </dgm:pt>
    <dgm:pt modelId="{ED9B711C-CF08-4A55-964F-65C5395F1A6E}">
      <dgm:prSet phldrT="[Tekst]" custT="1"/>
      <dgm:spPr>
        <a:solidFill>
          <a:srgbClr val="00B0F0"/>
        </a:solidFill>
      </dgm:spPr>
      <dgm:t>
        <a:bodyPr/>
        <a:lstStyle/>
        <a:p>
          <a:r>
            <a:rPr lang="da-DK" sz="1200" dirty="0" smtClean="0"/>
            <a:t>Vandværker opkræver ny takst</a:t>
          </a:r>
          <a:endParaRPr lang="da-DK" sz="1200" dirty="0"/>
        </a:p>
      </dgm:t>
    </dgm:pt>
    <dgm:pt modelId="{B86B675F-3494-4C59-BFF8-E7F77D313E78}" type="parTrans" cxnId="{6994E789-49B5-40FF-B2F9-748506042170}">
      <dgm:prSet/>
      <dgm:spPr/>
      <dgm:t>
        <a:bodyPr/>
        <a:lstStyle/>
        <a:p>
          <a:endParaRPr lang="da-DK"/>
        </a:p>
      </dgm:t>
    </dgm:pt>
    <dgm:pt modelId="{87EA4069-BA4B-4444-9E4B-D385191F7E18}" type="sibTrans" cxnId="{6994E789-49B5-40FF-B2F9-748506042170}">
      <dgm:prSet/>
      <dgm:spPr/>
      <dgm:t>
        <a:bodyPr/>
        <a:lstStyle/>
        <a:p>
          <a:endParaRPr lang="da-DK"/>
        </a:p>
      </dgm:t>
    </dgm:pt>
    <dgm:pt modelId="{85AE85E1-965E-469C-9D74-695918C4EED2}" type="pres">
      <dgm:prSet presAssocID="{C37157B2-A043-4B48-B002-5B3C0AF326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37D8117B-C9CE-4423-A2CF-993E63B5EF5C}" type="pres">
      <dgm:prSet presAssocID="{0179F2CA-0744-474B-8D5A-67B031B4BC7B}" presName="parTxOnly" presStyleLbl="node1" presStyleIdx="0" presStyleCnt="5" custScaleX="110695" custScaleY="142683" custLinFactNeighborX="-7373" custLinFactNeighborY="384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C57BF59-743E-4A9B-B171-8C59F2E8C081}" type="pres">
      <dgm:prSet presAssocID="{FE255125-8D64-45E5-8944-14CCCEA80052}" presName="parTxOnlySpace" presStyleCnt="0"/>
      <dgm:spPr/>
    </dgm:pt>
    <dgm:pt modelId="{1D60F0AC-1E3B-4E11-8598-B4D3DEB63A23}" type="pres">
      <dgm:prSet presAssocID="{20050FCB-D4B1-41FB-9371-09B7CF6019B8}" presName="parTxOnly" presStyleLbl="node1" presStyleIdx="1" presStyleCnt="5" custScaleX="115827" custScaleY="142683" custLinFactNeighborX="-4277" custLinFactNeighborY="384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2E5CDE3-3156-4D59-B902-863BEB22ADFF}" type="pres">
      <dgm:prSet presAssocID="{03B1DEB9-C8E3-438F-B4B1-F50899C27751}" presName="parTxOnlySpace" presStyleCnt="0"/>
      <dgm:spPr/>
    </dgm:pt>
    <dgm:pt modelId="{22388068-7678-4743-971F-EDC4E909E78E}" type="pres">
      <dgm:prSet presAssocID="{01EA7B67-D2D5-410E-806F-15D1B5D4B5FD}" presName="parTxOnly" presStyleLbl="node1" presStyleIdx="2" presStyleCnt="5" custScaleX="118944" custScaleY="142683" custLinFactNeighborX="-4715" custLinFactNeighborY="321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DEDBF4DE-5566-4E65-8B58-05B2446CCD9B}" type="pres">
      <dgm:prSet presAssocID="{C0F4FE10-AE12-4557-8F96-861513DEE7ED}" presName="parTxOnlySpace" presStyleCnt="0"/>
      <dgm:spPr/>
    </dgm:pt>
    <dgm:pt modelId="{970159FA-480E-413C-8F49-8F2550165EC2}" type="pres">
      <dgm:prSet presAssocID="{6CB630C1-7158-4E6B-B11A-D8A7818EB019}" presName="parTxOnly" presStyleLbl="node1" presStyleIdx="3" presStyleCnt="5" custScaleX="122427" custScaleY="142683" custLinFactNeighborX="-11987" custLinFactNeighborY="312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1DE528A-BFA2-45E7-8716-7E4C8C8F9A89}" type="pres">
      <dgm:prSet presAssocID="{F2CA0BCF-027B-47D5-855A-18B11FBF1FC0}" presName="parTxOnlySpace" presStyleCnt="0"/>
      <dgm:spPr/>
    </dgm:pt>
    <dgm:pt modelId="{B8F6181F-DA58-414B-9D68-1A7F5D4D2440}" type="pres">
      <dgm:prSet presAssocID="{ED9B711C-CF08-4A55-964F-65C5395F1A6E}" presName="parTxOnly" presStyleLbl="node1" presStyleIdx="4" presStyleCnt="5" custScaleX="117468" custScaleY="139657" custLinFactNeighborX="-30662" custLinFactNeighborY="312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3B488FCC-5535-4DC9-B28F-F38217084D75}" type="presOf" srcId="{0179F2CA-0744-474B-8D5A-67B031B4BC7B}" destId="{37D8117B-C9CE-4423-A2CF-993E63B5EF5C}" srcOrd="0" destOrd="0" presId="urn:microsoft.com/office/officeart/2005/8/layout/chevron1"/>
    <dgm:cxn modelId="{67D06371-CB77-4BFB-905D-4262E1703BD5}" type="presOf" srcId="{01EA7B67-D2D5-410E-806F-15D1B5D4B5FD}" destId="{22388068-7678-4743-971F-EDC4E909E78E}" srcOrd="0" destOrd="0" presId="urn:microsoft.com/office/officeart/2005/8/layout/chevron1"/>
    <dgm:cxn modelId="{FAD1BE46-105D-49D2-BDA7-01BDA27A5FBB}" srcId="{C37157B2-A043-4B48-B002-5B3C0AF32618}" destId="{01EA7B67-D2D5-410E-806F-15D1B5D4B5FD}" srcOrd="2" destOrd="0" parTransId="{B3C71F2C-D54F-47F5-B6C1-D68B2F3D01A4}" sibTransId="{C0F4FE10-AE12-4557-8F96-861513DEE7ED}"/>
    <dgm:cxn modelId="{636721AB-43A9-427D-8E1B-9194794B9896}" type="presOf" srcId="{6CB630C1-7158-4E6B-B11A-D8A7818EB019}" destId="{970159FA-480E-413C-8F49-8F2550165EC2}" srcOrd="0" destOrd="0" presId="urn:microsoft.com/office/officeart/2005/8/layout/chevron1"/>
    <dgm:cxn modelId="{565BA84E-F23C-40FD-B94B-D10CB1DC2929}" type="presOf" srcId="{ED9B711C-CF08-4A55-964F-65C5395F1A6E}" destId="{B8F6181F-DA58-414B-9D68-1A7F5D4D2440}" srcOrd="0" destOrd="0" presId="urn:microsoft.com/office/officeart/2005/8/layout/chevron1"/>
    <dgm:cxn modelId="{6FD6E0B4-E82C-4209-B281-9EA25CF84102}" srcId="{C37157B2-A043-4B48-B002-5B3C0AF32618}" destId="{20050FCB-D4B1-41FB-9371-09B7CF6019B8}" srcOrd="1" destOrd="0" parTransId="{C1B153E6-8259-40F9-93FB-CA1987777B47}" sibTransId="{03B1DEB9-C8E3-438F-B4B1-F50899C27751}"/>
    <dgm:cxn modelId="{AC2653F9-1675-4A5E-BC2E-9DCAC1BEC3DB}" type="presOf" srcId="{C37157B2-A043-4B48-B002-5B3C0AF32618}" destId="{85AE85E1-965E-469C-9D74-695918C4EED2}" srcOrd="0" destOrd="0" presId="urn:microsoft.com/office/officeart/2005/8/layout/chevron1"/>
    <dgm:cxn modelId="{667D715B-6AA1-4822-9566-E1946E77D2A8}" type="presOf" srcId="{20050FCB-D4B1-41FB-9371-09B7CF6019B8}" destId="{1D60F0AC-1E3B-4E11-8598-B4D3DEB63A23}" srcOrd="0" destOrd="0" presId="urn:microsoft.com/office/officeart/2005/8/layout/chevron1"/>
    <dgm:cxn modelId="{DF510BCE-E453-4584-B646-D6E3450D61B9}" srcId="{C37157B2-A043-4B48-B002-5B3C0AF32618}" destId="{0179F2CA-0744-474B-8D5A-67B031B4BC7B}" srcOrd="0" destOrd="0" parTransId="{C1B21161-36ED-4527-9201-35F6B69B30D6}" sibTransId="{FE255125-8D64-45E5-8944-14CCCEA80052}"/>
    <dgm:cxn modelId="{6994E789-49B5-40FF-B2F9-748506042170}" srcId="{C37157B2-A043-4B48-B002-5B3C0AF32618}" destId="{ED9B711C-CF08-4A55-964F-65C5395F1A6E}" srcOrd="4" destOrd="0" parTransId="{B86B675F-3494-4C59-BFF8-E7F77D313E78}" sibTransId="{87EA4069-BA4B-4444-9E4B-D385191F7E18}"/>
    <dgm:cxn modelId="{CA69A6FE-66D2-423E-BF33-EF1C6F0AF8F4}" srcId="{C37157B2-A043-4B48-B002-5B3C0AF32618}" destId="{6CB630C1-7158-4E6B-B11A-D8A7818EB019}" srcOrd="3" destOrd="0" parTransId="{121AA77C-EA43-4511-BA8C-F4D973C310E2}" sibTransId="{F2CA0BCF-027B-47D5-855A-18B11FBF1FC0}"/>
    <dgm:cxn modelId="{B5AFE013-142A-4C1B-BC25-77F0B6E9239F}" type="presParOf" srcId="{85AE85E1-965E-469C-9D74-695918C4EED2}" destId="{37D8117B-C9CE-4423-A2CF-993E63B5EF5C}" srcOrd="0" destOrd="0" presId="urn:microsoft.com/office/officeart/2005/8/layout/chevron1"/>
    <dgm:cxn modelId="{CAEF9CBE-B833-4966-B2D5-9CDE8B7587BA}" type="presParOf" srcId="{85AE85E1-965E-469C-9D74-695918C4EED2}" destId="{6C57BF59-743E-4A9B-B171-8C59F2E8C081}" srcOrd="1" destOrd="0" presId="urn:microsoft.com/office/officeart/2005/8/layout/chevron1"/>
    <dgm:cxn modelId="{09E4C6DA-29A6-4145-A555-3749FA927666}" type="presParOf" srcId="{85AE85E1-965E-469C-9D74-695918C4EED2}" destId="{1D60F0AC-1E3B-4E11-8598-B4D3DEB63A23}" srcOrd="2" destOrd="0" presId="urn:microsoft.com/office/officeart/2005/8/layout/chevron1"/>
    <dgm:cxn modelId="{1184B46C-18FA-489B-8ADE-EAB1DF352043}" type="presParOf" srcId="{85AE85E1-965E-469C-9D74-695918C4EED2}" destId="{02E5CDE3-3156-4D59-B902-863BEB22ADFF}" srcOrd="3" destOrd="0" presId="urn:microsoft.com/office/officeart/2005/8/layout/chevron1"/>
    <dgm:cxn modelId="{06F6C689-6C79-4410-B44B-EE42CD8AB80C}" type="presParOf" srcId="{85AE85E1-965E-469C-9D74-695918C4EED2}" destId="{22388068-7678-4743-971F-EDC4E909E78E}" srcOrd="4" destOrd="0" presId="urn:microsoft.com/office/officeart/2005/8/layout/chevron1"/>
    <dgm:cxn modelId="{A62E76F4-6F38-4F9E-B6D4-3FD40FB85EFB}" type="presParOf" srcId="{85AE85E1-965E-469C-9D74-695918C4EED2}" destId="{DEDBF4DE-5566-4E65-8B58-05B2446CCD9B}" srcOrd="5" destOrd="0" presId="urn:microsoft.com/office/officeart/2005/8/layout/chevron1"/>
    <dgm:cxn modelId="{E819D419-84F7-404A-8EF9-620AB022DB12}" type="presParOf" srcId="{85AE85E1-965E-469C-9D74-695918C4EED2}" destId="{970159FA-480E-413C-8F49-8F2550165EC2}" srcOrd="6" destOrd="0" presId="urn:microsoft.com/office/officeart/2005/8/layout/chevron1"/>
    <dgm:cxn modelId="{0E91D1FC-771F-4CBC-8408-AC59694DBA08}" type="presParOf" srcId="{85AE85E1-965E-469C-9D74-695918C4EED2}" destId="{91DE528A-BFA2-45E7-8716-7E4C8C8F9A89}" srcOrd="7" destOrd="0" presId="urn:microsoft.com/office/officeart/2005/8/layout/chevron1"/>
    <dgm:cxn modelId="{11E74179-0417-4B6A-BA6F-7B4BF2B0C5D1}" type="presParOf" srcId="{85AE85E1-965E-469C-9D74-695918C4EED2}" destId="{B8F6181F-DA58-414B-9D68-1A7F5D4D2440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D8117B-C9CE-4423-A2CF-993E63B5EF5C}">
      <dsp:nvSpPr>
        <dsp:cNvPr id="0" name=""/>
        <dsp:cNvSpPr/>
      </dsp:nvSpPr>
      <dsp:spPr>
        <a:xfrm>
          <a:off x="0" y="464208"/>
          <a:ext cx="1799210" cy="927654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err="1" smtClean="0"/>
            <a:t>Forhand-linger</a:t>
          </a:r>
          <a:endParaRPr lang="da-DK" sz="1400" kern="1200" dirty="0"/>
        </a:p>
      </dsp:txBody>
      <dsp:txXfrm>
        <a:off x="463827" y="464208"/>
        <a:ext cx="871556" cy="927654"/>
      </dsp:txXfrm>
    </dsp:sp>
    <dsp:sp modelId="{1D60F0AC-1E3B-4E11-8598-B4D3DEB63A23}">
      <dsp:nvSpPr>
        <dsp:cNvPr id="0" name=""/>
        <dsp:cNvSpPr/>
      </dsp:nvSpPr>
      <dsp:spPr>
        <a:xfrm>
          <a:off x="1630088" y="464208"/>
          <a:ext cx="1882625" cy="927654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/>
            <a:t>Stiftende </a:t>
          </a:r>
          <a:r>
            <a:rPr lang="da-DK" sz="1400" kern="1200" dirty="0" err="1" smtClean="0"/>
            <a:t>general-forsamling</a:t>
          </a:r>
          <a:endParaRPr lang="da-DK" sz="1400" kern="1200" dirty="0"/>
        </a:p>
      </dsp:txBody>
      <dsp:txXfrm>
        <a:off x="2093915" y="464208"/>
        <a:ext cx="954971" cy="927654"/>
      </dsp:txXfrm>
    </dsp:sp>
    <dsp:sp modelId="{22388068-7678-4743-971F-EDC4E909E78E}">
      <dsp:nvSpPr>
        <dsp:cNvPr id="0" name=""/>
        <dsp:cNvSpPr/>
      </dsp:nvSpPr>
      <dsp:spPr>
        <a:xfrm>
          <a:off x="3349463" y="440958"/>
          <a:ext cx="1933288" cy="927654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/>
            <a:t>Påbud om at deltage</a:t>
          </a:r>
          <a:endParaRPr lang="da-DK" sz="1400" kern="1200" dirty="0"/>
        </a:p>
      </dsp:txBody>
      <dsp:txXfrm>
        <a:off x="3813290" y="440958"/>
        <a:ext cx="1005634" cy="927654"/>
      </dsp:txXfrm>
    </dsp:sp>
    <dsp:sp modelId="{970159FA-480E-413C-8F49-8F2550165EC2}">
      <dsp:nvSpPr>
        <dsp:cNvPr id="0" name=""/>
        <dsp:cNvSpPr/>
      </dsp:nvSpPr>
      <dsp:spPr>
        <a:xfrm>
          <a:off x="5108394" y="435380"/>
          <a:ext cx="1989899" cy="927654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/>
            <a:t>Takstblade godkendes</a:t>
          </a:r>
          <a:endParaRPr lang="da-DK" sz="1400" kern="1200" dirty="0"/>
        </a:p>
      </dsp:txBody>
      <dsp:txXfrm>
        <a:off x="5572221" y="435380"/>
        <a:ext cx="1062245" cy="927654"/>
      </dsp:txXfrm>
    </dsp:sp>
    <dsp:sp modelId="{B8F6181F-DA58-414B-9D68-1A7F5D4D2440}">
      <dsp:nvSpPr>
        <dsp:cNvPr id="0" name=""/>
        <dsp:cNvSpPr/>
      </dsp:nvSpPr>
      <dsp:spPr>
        <a:xfrm>
          <a:off x="6905402" y="445217"/>
          <a:ext cx="1909297" cy="907980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dirty="0" smtClean="0"/>
            <a:t>Vandværker opkræver ny takst</a:t>
          </a:r>
          <a:endParaRPr lang="da-DK" sz="1200" kern="1200" dirty="0"/>
        </a:p>
      </dsp:txBody>
      <dsp:txXfrm>
        <a:off x="7359392" y="445217"/>
        <a:ext cx="1001317" cy="907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4765A-8EC4-423F-A99E-667CE7592125}" type="datetimeFigureOut">
              <a:rPr lang="da-DK" smtClean="0"/>
              <a:t>03-09-2018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A835F-7EE8-43B1-8E07-666F765DD6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0698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HMV intro:</a:t>
            </a:r>
            <a:r>
              <a:rPr lang="da-DK" baseline="0" dirty="0" smtClean="0"/>
              <a:t> Byrådets beslutning og kommunens baggrund for vandsamarbejdet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A835F-7EE8-43B1-8E07-666F765DD6B3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039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a-DK" sz="1200" dirty="0" smtClean="0"/>
              <a:t>Vi har ét fælles mål =&gt; Beskyttelse</a:t>
            </a:r>
            <a:r>
              <a:rPr lang="da-DK" sz="1200" baseline="0" dirty="0" smtClean="0"/>
              <a:t> af vores drikkevand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a-DK" sz="1200" dirty="0" smtClean="0"/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a-DK" sz="1200" dirty="0" smtClean="0"/>
              <a:t>Igennem det seneste år har der i pressen været nyheder om:</a:t>
            </a:r>
          </a:p>
          <a:p>
            <a:pPr marL="471488" lvl="1" indent="-171450">
              <a:buFontTx/>
              <a:buChar char="-"/>
            </a:pPr>
            <a:r>
              <a:rPr lang="da-DK" sz="1200" dirty="0" smtClean="0"/>
              <a:t>Fund af nye pesticider</a:t>
            </a:r>
          </a:p>
          <a:p>
            <a:pPr marL="471488" lvl="1" indent="-171450">
              <a:buFontTx/>
              <a:buChar char="-"/>
            </a:pPr>
            <a:r>
              <a:rPr lang="da-DK" sz="1200" dirty="0" smtClean="0"/>
              <a:t>At der i mange boringer er fundet pesticider over grænseværdien</a:t>
            </a:r>
          </a:p>
          <a:p>
            <a:pPr marL="471488" lvl="1" indent="-171450">
              <a:buFontTx/>
              <a:buChar char="-"/>
            </a:pPr>
            <a:r>
              <a:rPr lang="da-DK" sz="1200" dirty="0" smtClean="0"/>
              <a:t>Forøget kræftrisiko, selv ved lave nitratkoncentrationer</a:t>
            </a:r>
          </a:p>
          <a:p>
            <a:pPr marL="471488" lvl="1" indent="-171450">
              <a:buFontTx/>
              <a:buChar char="-"/>
            </a:pPr>
            <a:endParaRPr lang="da-DK" sz="120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200" dirty="0" smtClean="0"/>
              <a:t>Drikkevandsressourcen er presset – Også her i Favrskov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20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200" dirty="0" smtClean="0"/>
              <a:t>Der </a:t>
            </a:r>
            <a:r>
              <a:rPr lang="da-DK" sz="1200" dirty="0" smtClean="0"/>
              <a:t>er brug for handling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A835F-7EE8-43B1-8E07-666F765DD6B3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9222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200" dirty="0" smtClean="0"/>
              <a:t>Kommunen er ved lov forpligtet til at udarbejde indsatsplaner til beskyttelse af grundvand.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 dirty="0" smtClean="0"/>
              <a:t>Indsatsplanen skitserer de overordnede rammer ift. grundvandsbeskyttelse.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 dirty="0" smtClean="0"/>
              <a:t>På baggrund af indsatsplanen laves der handleplaner for hvert vandværk (hvor og hvilken type indsats).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 dirty="0" smtClean="0"/>
              <a:t>Kommunen gennemfører kun de nødvendige tiltag – Drikkevandsbeskyttelsen skal prioriteres således, at der bliver mest drikkevand for pengene, set i kommunen som helhed.</a:t>
            </a:r>
          </a:p>
          <a:p>
            <a:endParaRPr lang="da-DK" sz="120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200" dirty="0" smtClean="0"/>
              <a:t>Derefter</a:t>
            </a:r>
            <a:r>
              <a:rPr lang="da-DK" sz="1200" baseline="0" dirty="0" smtClean="0"/>
              <a:t> kommer implementeringen af handleplanerne, herunder lodsejer forhandl. </a:t>
            </a:r>
            <a:r>
              <a:rPr lang="da-DK" sz="1200" baseline="0" dirty="0" smtClean="0"/>
              <a:t>…</a:t>
            </a:r>
            <a:endParaRPr lang="da-DK" sz="1200" baseline="0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A835F-7EE8-43B1-8E07-666F765DD6B3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1115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baseline="0" dirty="0" smtClean="0"/>
              <a:t>Kommunen og vandværkerne forskellige roller omkring grundvandsbeskyttelsen.</a:t>
            </a:r>
          </a:p>
          <a:p>
            <a:endParaRPr lang="da-DK" sz="1200" baseline="0" dirty="0" smtClean="0"/>
          </a:p>
          <a:p>
            <a:r>
              <a:rPr lang="da-DK" sz="1200" dirty="0" smtClean="0"/>
              <a:t>Kommunens </a:t>
            </a:r>
            <a:r>
              <a:rPr lang="da-DK" sz="1200" dirty="0" smtClean="0"/>
              <a:t>opgave:</a:t>
            </a:r>
          </a:p>
          <a:p>
            <a:pPr marL="342900" indent="-342900">
              <a:buFontTx/>
              <a:buChar char="-"/>
            </a:pPr>
            <a:r>
              <a:rPr lang="da-DK" sz="1200" dirty="0" smtClean="0"/>
              <a:t>Myndighedsarbejdet;</a:t>
            </a:r>
            <a:r>
              <a:rPr lang="da-DK" sz="1200" baseline="0" dirty="0" smtClean="0"/>
              <a:t> indvindingstilladelser, godkendelse af takstblade, overvågning, påbud mv.</a:t>
            </a:r>
          </a:p>
          <a:p>
            <a:pPr marL="342900" indent="-342900">
              <a:buFontTx/>
              <a:buChar char="-"/>
            </a:pPr>
            <a:r>
              <a:rPr lang="da-DK" sz="1200" baseline="0" dirty="0" smtClean="0"/>
              <a:t>Står for udarbejdelse og gennemførsel af indsatsplan</a:t>
            </a:r>
          </a:p>
          <a:p>
            <a:pPr marL="342900" indent="-342900">
              <a:buFontTx/>
              <a:buChar char="-"/>
            </a:pPr>
            <a:r>
              <a:rPr lang="da-DK" sz="1200" baseline="0" dirty="0" smtClean="0"/>
              <a:t>Forhandler med lodsejere og indgår aftale samt udføre kontrol på vegne af </a:t>
            </a:r>
            <a:r>
              <a:rPr lang="da-DK" sz="1200" baseline="0" dirty="0" smtClean="0"/>
              <a:t>vandværkerne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200" dirty="0" smtClean="0"/>
              <a:t>Kommunen har</a:t>
            </a:r>
            <a:r>
              <a:rPr lang="da-DK" sz="1200" baseline="0" dirty="0" smtClean="0"/>
              <a:t> ikke pligt til, men har påtaget sig opgaven med at lave/godkende lodsejeraftaler + føre kontrol.</a:t>
            </a:r>
          </a:p>
          <a:p>
            <a:pPr marL="0" indent="0">
              <a:buFontTx/>
              <a:buNone/>
            </a:pPr>
            <a:endParaRPr lang="da-DK" sz="1200" baseline="0" dirty="0" smtClean="0"/>
          </a:p>
          <a:p>
            <a:pPr marL="0" indent="0">
              <a:buFontTx/>
              <a:buNone/>
            </a:pPr>
            <a:endParaRPr lang="da-DK" sz="1200" dirty="0" smtClean="0"/>
          </a:p>
          <a:p>
            <a:r>
              <a:rPr lang="da-DK" sz="1200" dirty="0" smtClean="0"/>
              <a:t>Vandværkernes opgave er at implementere handleplanerne:</a:t>
            </a:r>
          </a:p>
          <a:p>
            <a:pPr marL="342900" indent="-342900">
              <a:buFontTx/>
              <a:buChar char="-"/>
            </a:pPr>
            <a:r>
              <a:rPr lang="da-DK" sz="1200" baseline="0" dirty="0" smtClean="0"/>
              <a:t>Forhandle og udbetale erstatning</a:t>
            </a:r>
          </a:p>
          <a:p>
            <a:pPr marL="742950" lvl="1" indent="-285750">
              <a:buFontTx/>
              <a:buChar char="-"/>
            </a:pPr>
            <a:r>
              <a:rPr lang="da-DK" sz="1200" dirty="0" smtClean="0"/>
              <a:t>Dyrkningsrestriktioner, nitrat: Hele indvindingsoplandet</a:t>
            </a:r>
          </a:p>
          <a:p>
            <a:pPr marL="742950" lvl="1" indent="-285750">
              <a:buFontTx/>
              <a:buChar char="-"/>
            </a:pPr>
            <a:r>
              <a:rPr lang="da-DK" sz="1200" dirty="0" smtClean="0"/>
              <a:t>Dyrkningsrestriktioner, pesticider: BNBO (+ sprøjtemiddelfølsomme indvindingsområder)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A835F-7EE8-43B1-8E07-666F765DD6B3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955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aseline="0" dirty="0" smtClean="0"/>
              <a:t>Hvorfor </a:t>
            </a:r>
            <a:r>
              <a:rPr lang="da-DK" baseline="0" dirty="0" smtClean="0"/>
              <a:t>synes byrådet at det er en god ide at oprette et vandsamarbejde i Favrskov Kommune?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aseline="0" dirty="0" smtClean="0"/>
              <a:t>Vi har mange vandværker….. Derfor vil et vandsamarbejde sikre….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A835F-7EE8-43B1-8E07-666F765DD6B3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6909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da-DK" dirty="0" smtClean="0"/>
              <a:t>Det betyder,</a:t>
            </a:r>
            <a:r>
              <a:rPr lang="da-DK" baseline="0" dirty="0" smtClean="0"/>
              <a:t> at hvis der er enighed mellem vandværkerne kan kommunen ikke fastsætte vilkår – eksempelvis om der skal betales 2 kr./m3 eller 10 øre/m3</a:t>
            </a:r>
          </a:p>
          <a:p>
            <a:pPr marL="228600" indent="-228600">
              <a:buAutoNum type="arabicParenR"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A835F-7EE8-43B1-8E07-666F765DD6B3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9369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 dirty="0" smtClean="0"/>
              <a:t>Et evt. påbud om deltagelse i vandsamarbejde kan først ske efter </a:t>
            </a:r>
            <a:r>
              <a:rPr lang="da-DK" sz="1200" u="sng" dirty="0" smtClean="0"/>
              <a:t>forhandling*</a:t>
            </a:r>
            <a:r>
              <a:rPr lang="da-DK" sz="1200" dirty="0" smtClean="0"/>
              <a:t> </a:t>
            </a:r>
            <a:r>
              <a:rPr lang="da-DK" sz="1200" dirty="0" smtClean="0"/>
              <a:t>ml. kommunen og vandværket.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 dirty="0" smtClean="0"/>
              <a:t>Alle vandværker inviteres til en forhandling med kommunen i perioden okt. 2018 – april 2019.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 dirty="0" smtClean="0"/>
              <a:t>Forhandlingen med det</a:t>
            </a:r>
            <a:r>
              <a:rPr lang="da-DK" sz="1200" baseline="0" dirty="0" smtClean="0"/>
              <a:t> enkelte vandværk vil ske</a:t>
            </a:r>
            <a:r>
              <a:rPr lang="da-DK" sz="1200" dirty="0" smtClean="0"/>
              <a:t> inden vandværkets </a:t>
            </a:r>
            <a:r>
              <a:rPr lang="da-DK" sz="1200" dirty="0" smtClean="0"/>
              <a:t>generalforsamling.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200" dirty="0" smtClean="0"/>
              <a:t>Evt. varsel om påbud og påbud om deltagelse forventes at blive sendt umiddelbart efter stiftende generalforsamling maj/juni 2019 til vandværker, som ikke har meldt sig ind frivilligt.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endParaRPr lang="da-DK" sz="1200" dirty="0" smtClean="0"/>
          </a:p>
          <a:p>
            <a:endParaRPr lang="da-DK" sz="1200" dirty="0" smtClean="0"/>
          </a:p>
          <a:p>
            <a:r>
              <a:rPr lang="da-DK" sz="1200" dirty="0" smtClean="0"/>
              <a:t>*Afklaring </a:t>
            </a:r>
            <a:r>
              <a:rPr lang="da-DK" sz="1200" dirty="0" smtClean="0"/>
              <a:t>af vandværkets holdning til vandsamarbejdet.</a:t>
            </a:r>
          </a:p>
          <a:p>
            <a:r>
              <a:rPr lang="da-DK" sz="1200" dirty="0" smtClean="0"/>
              <a:t>Ønsker vandværket </a:t>
            </a:r>
          </a:p>
          <a:p>
            <a:pPr lvl="1"/>
            <a:r>
              <a:rPr lang="da-DK" sz="1200" dirty="0" smtClean="0"/>
              <a:t>Frivillig indtræden </a:t>
            </a:r>
          </a:p>
          <a:p>
            <a:pPr lvl="1"/>
            <a:r>
              <a:rPr lang="da-DK" sz="1200" dirty="0" smtClean="0"/>
              <a:t>Frivillig indtræden på visse betingelser (f.eks. forslag til ændringer i vedtægter)</a:t>
            </a:r>
          </a:p>
          <a:p>
            <a:pPr lvl="1"/>
            <a:r>
              <a:rPr lang="da-DK" sz="1200" dirty="0" smtClean="0"/>
              <a:t>Ikke frivillig indtræden.</a:t>
            </a:r>
          </a:p>
          <a:p>
            <a:endParaRPr lang="da-DK" sz="1200" dirty="0" smtClean="0"/>
          </a:p>
          <a:p>
            <a:endParaRPr lang="da-DK" sz="120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A835F-7EE8-43B1-8E07-666F765DD6B3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1100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 smtClean="0"/>
              <a:t>Inden</a:t>
            </a:r>
            <a:r>
              <a:rPr lang="da-DK" baseline="0" dirty="0" smtClean="0"/>
              <a:t> for de røde rammer er der lavet en indsatsplan (IP Hadsten).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 smtClean="0"/>
              <a:t>Der laves en samlet indsatsplan for resten af kommunen (skraveret område), da der er tale om</a:t>
            </a:r>
            <a:r>
              <a:rPr lang="da-DK" baseline="0" dirty="0" smtClean="0"/>
              <a:t> en rammeplan som sætter de overordnede rammer for indsatsplanlægningen. Som ved IP Hadsten laves der efterfølgende handleplaner.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A835F-7EE8-43B1-8E07-666F765DD6B3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0554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 smtClean="0"/>
              <a:t>Favrskov Kommune forventer at indsatser gennemgøres inden for 10-15 år.</a:t>
            </a:r>
            <a:r>
              <a:rPr lang="da-DK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aseline="0" dirty="0" smtClean="0"/>
              <a:t>Vandrådets udkast til økonomisk skitse til vandsamarbejdet lægger op til at indsatsen kan være finansieret på 12 år, hvilket ligger inden for rammerne af kommunens forventninger.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A835F-7EE8-43B1-8E07-666F765DD6B3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7570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2"/>
            <a:ext cx="9144000" cy="14843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altLang="da-DK" sz="135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Picture 10" descr="Favrskov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33375"/>
            <a:ext cx="22764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titeltypografi i masteren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undertiteltypografien i masteren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3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HMU 14. maj 2008</a:t>
            </a:r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6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HMU 14. maj 2008</a:t>
            </a:r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57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HMU 14. maj 2008</a:t>
            </a:r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73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HMU 14. maj 2008</a:t>
            </a:r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65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HMU 14. maj 2008</a:t>
            </a:r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44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HMU 14. maj 2008</a:t>
            </a:r>
            <a:endParaRPr lang="da-DK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1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HMU 14. maj 2008</a:t>
            </a:r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90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HMU 14. maj 2008</a:t>
            </a:r>
            <a:endParaRPr lang="da-DK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41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HMU 14. maj 2008</a:t>
            </a:r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0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HMU 14. maj 2008</a:t>
            </a:r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99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2"/>
            <a:ext cx="9144000" cy="14843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altLang="da-DK" sz="135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3178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a-DK" smtClean="0">
                <a:solidFill>
                  <a:srgbClr val="000000"/>
                </a:solidFill>
              </a:rPr>
              <a:t>HMU 14. maj 2008</a:t>
            </a:r>
            <a:endParaRPr lang="da-DK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  <p:pic>
        <p:nvPicPr>
          <p:cNvPr id="1031" name="Picture 8" descr="Favrskov-logo-mast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4" y="5876925"/>
            <a:ext cx="22764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522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altLang="da-DK" dirty="0" smtClean="0"/>
              <a:t>Indsatsplaner og rammerne for grundvandsbeskyttelse i Favrskov Kommune</a:t>
            </a:r>
          </a:p>
        </p:txBody>
      </p:sp>
      <p:sp>
        <p:nvSpPr>
          <p:cNvPr id="3075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altLang="da-DK" dirty="0" smtClean="0"/>
              <a:t>Informationsmøde om vandsamarbejde </a:t>
            </a:r>
          </a:p>
          <a:p>
            <a:r>
              <a:rPr lang="da-DK" altLang="da-DK" dirty="0" smtClean="0"/>
              <a:t>3. sept. 2018</a:t>
            </a:r>
          </a:p>
        </p:txBody>
      </p:sp>
    </p:spTree>
    <p:extLst>
      <p:ext uri="{BB962C8B-B14F-4D97-AF65-F5344CB8AC3E}">
        <p14:creationId xmlns:p14="http://schemas.microsoft.com/office/powerpoint/2010/main" val="4225468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Fælles mål</a:t>
            </a:r>
            <a:endParaRPr lang="da-DK" dirty="0"/>
          </a:p>
        </p:txBody>
      </p:sp>
      <p:sp>
        <p:nvSpPr>
          <p:cNvPr id="20" name="Pladsholder til indhold 2"/>
          <p:cNvSpPr>
            <a:spLocks noGrp="1"/>
          </p:cNvSpPr>
          <p:nvPr>
            <p:ph idx="1"/>
          </p:nvPr>
        </p:nvSpPr>
        <p:spPr>
          <a:xfrm>
            <a:off x="612673" y="1600202"/>
            <a:ext cx="7272066" cy="4525963"/>
          </a:xfrm>
        </p:spPr>
        <p:txBody>
          <a:bodyPr/>
          <a:lstStyle/>
          <a:p>
            <a:pPr marL="34290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a-DK" sz="2000" dirty="0"/>
          </a:p>
          <a:p>
            <a:pPr marL="300038" lvl="1" indent="0">
              <a:buNone/>
            </a:pPr>
            <a:endParaRPr lang="da-DK" sz="2000" dirty="0" smtClean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559" y="2004278"/>
            <a:ext cx="5141539" cy="34276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ktangel 3"/>
          <p:cNvSpPr/>
          <p:nvPr/>
        </p:nvSpPr>
        <p:spPr>
          <a:xfrm>
            <a:off x="2141183" y="1697553"/>
            <a:ext cx="489428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200" dirty="0"/>
              <a:t>Beskyttelse af grundvandsressourcen</a:t>
            </a:r>
          </a:p>
        </p:txBody>
      </p:sp>
    </p:spTree>
    <p:extLst>
      <p:ext uri="{BB962C8B-B14F-4D97-AF65-F5344CB8AC3E}">
        <p14:creationId xmlns:p14="http://schemas.microsoft.com/office/powerpoint/2010/main" val="69528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Indsats for grundvandsbeskyttelse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95457" y="1600202"/>
            <a:ext cx="8668495" cy="4525963"/>
          </a:xfrm>
        </p:spPr>
        <p:txBody>
          <a:bodyPr/>
          <a:lstStyle/>
          <a:p>
            <a:endParaRPr lang="da-DK" sz="2000" dirty="0" smtClean="0"/>
          </a:p>
          <a:p>
            <a:r>
              <a:rPr lang="da-DK" sz="2000" dirty="0" smtClean="0"/>
              <a:t>Kommunen er ved lov forpligtet til at udarbejde indsatsplaner </a:t>
            </a:r>
            <a:r>
              <a:rPr lang="da-DK" sz="2000" dirty="0"/>
              <a:t>til beskyttelse af </a:t>
            </a:r>
            <a:r>
              <a:rPr lang="da-DK" sz="2000" dirty="0" smtClean="0"/>
              <a:t>grundvand</a:t>
            </a:r>
          </a:p>
          <a:p>
            <a:endParaRPr lang="da-DK" sz="2000" dirty="0" smtClean="0"/>
          </a:p>
        </p:txBody>
      </p:sp>
      <p:sp>
        <p:nvSpPr>
          <p:cNvPr id="9" name="Højrepil 8"/>
          <p:cNvSpPr/>
          <p:nvPr/>
        </p:nvSpPr>
        <p:spPr>
          <a:xfrm>
            <a:off x="181155" y="3511710"/>
            <a:ext cx="1669948" cy="1180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Indsatsplan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2" name="Højrepil 11"/>
          <p:cNvSpPr/>
          <p:nvPr/>
        </p:nvSpPr>
        <p:spPr>
          <a:xfrm>
            <a:off x="1868356" y="3511710"/>
            <a:ext cx="1770308" cy="1180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Handleplan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3" name="Højrepil 12"/>
          <p:cNvSpPr/>
          <p:nvPr/>
        </p:nvSpPr>
        <p:spPr>
          <a:xfrm>
            <a:off x="3655917" y="3511710"/>
            <a:ext cx="1982181" cy="1180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Lodsejer-forhandlinger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4" name="Højrepil 13"/>
          <p:cNvSpPr/>
          <p:nvPr/>
        </p:nvSpPr>
        <p:spPr>
          <a:xfrm>
            <a:off x="5638098" y="3511710"/>
            <a:ext cx="1505416" cy="1180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Indgåelse af aftaler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5" name="Højrepil 14"/>
          <p:cNvSpPr/>
          <p:nvPr/>
        </p:nvSpPr>
        <p:spPr>
          <a:xfrm>
            <a:off x="7143514" y="3511710"/>
            <a:ext cx="1706136" cy="1180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Gennemført indsatsplan</a:t>
            </a:r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05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Aktører</a:t>
            </a:r>
            <a:endParaRPr lang="da-DK" dirty="0"/>
          </a:p>
        </p:txBody>
      </p:sp>
      <p:sp>
        <p:nvSpPr>
          <p:cNvPr id="5" name="Afrundet rektangel 4"/>
          <p:cNvSpPr/>
          <p:nvPr/>
        </p:nvSpPr>
        <p:spPr>
          <a:xfrm>
            <a:off x="3611880" y="1537931"/>
            <a:ext cx="1920240" cy="777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500" dirty="0" smtClean="0">
                <a:solidFill>
                  <a:schemeClr val="tx1"/>
                </a:solidFill>
              </a:rPr>
              <a:t>Kommune</a:t>
            </a:r>
            <a:endParaRPr lang="da-DK" sz="2500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73310" y="5319829"/>
            <a:ext cx="662940" cy="662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 smtClean="0">
                <a:solidFill>
                  <a:schemeClr val="tx1"/>
                </a:solidFill>
              </a:rPr>
              <a:t>VV</a:t>
            </a:r>
            <a:endParaRPr lang="da-DK" sz="1600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32757" y="4946983"/>
            <a:ext cx="662940" cy="662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 smtClean="0">
                <a:solidFill>
                  <a:schemeClr val="tx1"/>
                </a:solidFill>
              </a:rPr>
              <a:t>VV</a:t>
            </a:r>
            <a:endParaRPr lang="da-DK" sz="1600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706274" y="5794695"/>
            <a:ext cx="662940" cy="662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 smtClean="0">
                <a:solidFill>
                  <a:schemeClr val="tx1"/>
                </a:solidFill>
              </a:rPr>
              <a:t>VV</a:t>
            </a:r>
            <a:endParaRPr lang="da-DK" sz="1600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0126" y="6178245"/>
            <a:ext cx="662940" cy="662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 smtClean="0">
                <a:solidFill>
                  <a:schemeClr val="tx1"/>
                </a:solidFill>
              </a:rPr>
              <a:t>VV</a:t>
            </a:r>
            <a:endParaRPr lang="da-DK" sz="1600" dirty="0">
              <a:solidFill>
                <a:schemeClr val="tx1"/>
              </a:solidFill>
            </a:endParaRPr>
          </a:p>
        </p:txBody>
      </p:sp>
      <p:sp>
        <p:nvSpPr>
          <p:cNvPr id="12" name="Måne 11"/>
          <p:cNvSpPr/>
          <p:nvPr/>
        </p:nvSpPr>
        <p:spPr>
          <a:xfrm rot="20171159" flipH="1">
            <a:off x="396046" y="4087111"/>
            <a:ext cx="2501447" cy="2328314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3" name="Afrundet rektangel 12"/>
          <p:cNvSpPr/>
          <p:nvPr/>
        </p:nvSpPr>
        <p:spPr>
          <a:xfrm>
            <a:off x="6294571" y="4564365"/>
            <a:ext cx="1920240" cy="777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500" dirty="0" smtClean="0">
                <a:solidFill>
                  <a:schemeClr val="tx1"/>
                </a:solidFill>
              </a:rPr>
              <a:t>Lodsejere</a:t>
            </a:r>
            <a:endParaRPr lang="da-DK" sz="2500" dirty="0">
              <a:solidFill>
                <a:schemeClr val="tx1"/>
              </a:solidFill>
            </a:endParaRPr>
          </a:p>
        </p:txBody>
      </p:sp>
      <p:sp>
        <p:nvSpPr>
          <p:cNvPr id="14" name="Højre-venstrepil 13"/>
          <p:cNvSpPr/>
          <p:nvPr/>
        </p:nvSpPr>
        <p:spPr>
          <a:xfrm rot="3351507">
            <a:off x="4891081" y="3112903"/>
            <a:ext cx="2349799" cy="479619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Højre-venstrepil 14"/>
          <p:cNvSpPr/>
          <p:nvPr/>
        </p:nvSpPr>
        <p:spPr>
          <a:xfrm>
            <a:off x="2971800" y="5035038"/>
            <a:ext cx="3144230" cy="479619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Tekstfelt 15"/>
          <p:cNvSpPr txBox="1"/>
          <p:nvPr/>
        </p:nvSpPr>
        <p:spPr>
          <a:xfrm>
            <a:off x="6298063" y="2916475"/>
            <a:ext cx="28408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 smtClean="0"/>
              <a:t>Dyrkningsrestriktioner:</a:t>
            </a:r>
          </a:p>
          <a:p>
            <a:r>
              <a:rPr lang="da-DK" sz="1600" dirty="0" smtClean="0"/>
              <a:t>Forhandling, aftale og kontrol</a:t>
            </a:r>
          </a:p>
        </p:txBody>
      </p:sp>
      <p:sp>
        <p:nvSpPr>
          <p:cNvPr id="17" name="Tekstfelt 16"/>
          <p:cNvSpPr txBox="1"/>
          <p:nvPr/>
        </p:nvSpPr>
        <p:spPr>
          <a:xfrm>
            <a:off x="3214498" y="5670465"/>
            <a:ext cx="2901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/>
              <a:t>Dyrkningsrestriktioner:</a:t>
            </a:r>
          </a:p>
          <a:p>
            <a:r>
              <a:rPr lang="da-DK" sz="1600" dirty="0" smtClean="0"/>
              <a:t>Forhandling, udbetaling af erstatninger</a:t>
            </a:r>
          </a:p>
        </p:txBody>
      </p:sp>
      <p:sp>
        <p:nvSpPr>
          <p:cNvPr id="18" name="Højre-venstrepil 17"/>
          <p:cNvSpPr/>
          <p:nvPr/>
        </p:nvSpPr>
        <p:spPr>
          <a:xfrm rot="7418089">
            <a:off x="1904611" y="3110697"/>
            <a:ext cx="2333151" cy="479619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Tekstfelt 18"/>
          <p:cNvSpPr txBox="1"/>
          <p:nvPr/>
        </p:nvSpPr>
        <p:spPr>
          <a:xfrm>
            <a:off x="99860" y="2766931"/>
            <a:ext cx="28719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/>
              <a:t>Indvind. tilladelser, påbud mv.</a:t>
            </a:r>
          </a:p>
          <a:p>
            <a:r>
              <a:rPr lang="da-DK" sz="1600" dirty="0" smtClean="0"/>
              <a:t>Gennemføre indsatsplan</a:t>
            </a:r>
          </a:p>
          <a:p>
            <a:r>
              <a:rPr lang="da-DK" sz="1600" dirty="0" smtClean="0"/>
              <a:t>Prioritering af indsats </a:t>
            </a:r>
          </a:p>
        </p:txBody>
      </p:sp>
      <p:sp>
        <p:nvSpPr>
          <p:cNvPr id="21" name="Tekstfelt 20"/>
          <p:cNvSpPr txBox="1"/>
          <p:nvPr/>
        </p:nvSpPr>
        <p:spPr>
          <a:xfrm>
            <a:off x="1408051" y="4398917"/>
            <a:ext cx="1385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Vand-samarbejde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1800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/>
              <a:t>Hvorfor påbyde et samarbejde?</a:t>
            </a:r>
            <a:br>
              <a:rPr lang="da-DK" dirty="0"/>
            </a:br>
            <a:endParaRPr lang="da-DK" altLang="da-DK" sz="14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Arial" panose="020B0604020202020204" pitchFamily="34" charset="0"/>
              <a:buChar char="•"/>
            </a:pPr>
            <a:endParaRPr lang="da-DK" altLang="da-DK" sz="2000" dirty="0" smtClean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da-DK" altLang="da-DK" sz="2000" dirty="0" smtClean="0"/>
              <a:t>Et vandsamarbejdet </a:t>
            </a:r>
            <a:r>
              <a:rPr lang="da-DK" altLang="da-DK" sz="2000" dirty="0"/>
              <a:t>sikrer en samlet planlægning af grundvandsbeskyttelsen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da-DK" altLang="da-DK" sz="2000" dirty="0" smtClean="0"/>
              <a:t>Solidaritetsprincip sikrer at alle er med til at betale for grundvandsbeskyttelse, uanset hvor man bor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2000" dirty="0" smtClean="0"/>
              <a:t>Et vandsamarbejde </a:t>
            </a:r>
            <a:r>
              <a:rPr lang="da-DK" sz="2000" dirty="0"/>
              <a:t>sikrer vandværker/lodsejere ift. ensartede forhandlinger / </a:t>
            </a:r>
            <a:r>
              <a:rPr lang="da-DK" sz="2000" dirty="0" smtClean="0"/>
              <a:t>erstatningsbeløb</a:t>
            </a:r>
            <a:endParaRPr lang="da-DK" sz="2000" dirty="0"/>
          </a:p>
          <a:p>
            <a:pPr eaLnBrk="1" hangingPunct="1"/>
            <a:endParaRPr lang="da-DK" altLang="da-DK" sz="2000" dirty="0" smtClean="0"/>
          </a:p>
        </p:txBody>
      </p:sp>
    </p:spTree>
    <p:extLst>
      <p:ext uri="{BB962C8B-B14F-4D97-AF65-F5344CB8AC3E}">
        <p14:creationId xmlns:p14="http://schemas.microsoft.com/office/powerpoint/2010/main" val="198515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Kommunens indflydelse på vandsamarbejdet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000" b="1" dirty="0" smtClean="0"/>
              <a:t>Hvad kan kommunen lovmæssigt?</a:t>
            </a:r>
          </a:p>
          <a:p>
            <a:r>
              <a:rPr lang="da-DK" sz="2000" dirty="0" smtClean="0"/>
              <a:t>Kan </a:t>
            </a:r>
            <a:r>
              <a:rPr lang="da-DK" sz="2000" dirty="0"/>
              <a:t>påbyde vandværker at deltage i vandsamarbejdet, såfremt de ikke frivilligt ønsker at deltage, jf. Vandforsyningsloven.</a:t>
            </a:r>
          </a:p>
          <a:p>
            <a:r>
              <a:rPr lang="da-DK" sz="2000" dirty="0" smtClean="0"/>
              <a:t>Kan </a:t>
            </a:r>
            <a:r>
              <a:rPr lang="da-DK" sz="2000" dirty="0"/>
              <a:t>fastsætte vilkår for vandsamarbejdet i mangel af enighed mellem vandværkerne, jf. Vandforsyningsloven.</a:t>
            </a:r>
          </a:p>
          <a:p>
            <a:endParaRPr lang="da-DK" sz="2000" dirty="0" smtClean="0"/>
          </a:p>
          <a:p>
            <a:pPr marL="0" indent="0">
              <a:buNone/>
            </a:pPr>
            <a:r>
              <a:rPr lang="da-DK" sz="2000" b="1" dirty="0" smtClean="0"/>
              <a:t>Hvilke opgaver varetager kommunen?</a:t>
            </a:r>
          </a:p>
          <a:p>
            <a:r>
              <a:rPr lang="da-DK" sz="2000" dirty="0" smtClean="0"/>
              <a:t>Fastlægger </a:t>
            </a:r>
            <a:r>
              <a:rPr lang="da-DK" sz="2000" dirty="0"/>
              <a:t>omfanget, tidsrammen og rækkefølgen for gennemførelse af </a:t>
            </a:r>
            <a:r>
              <a:rPr lang="da-DK" sz="2000" dirty="0" smtClean="0"/>
              <a:t>grundvandsbeskyttende tiltag – </a:t>
            </a:r>
            <a:r>
              <a:rPr lang="da-DK" sz="2000" dirty="0"/>
              <a:t>i dialog med </a:t>
            </a:r>
            <a:r>
              <a:rPr lang="da-DK" sz="2000" dirty="0" smtClean="0"/>
              <a:t>vandsamarbejdet</a:t>
            </a:r>
          </a:p>
          <a:p>
            <a:r>
              <a:rPr lang="da-DK" sz="2000" dirty="0" smtClean="0"/>
              <a:t>Prioriterer hvilke indsatser der kan betale sig at gennemføre (proportionalitetsvurdering)</a:t>
            </a:r>
          </a:p>
          <a:p>
            <a:r>
              <a:rPr lang="da-DK" sz="2000" dirty="0" smtClean="0"/>
              <a:t>Godkender takstblade</a:t>
            </a:r>
          </a:p>
          <a:p>
            <a:r>
              <a:rPr lang="da-DK" sz="2000" dirty="0" smtClean="0"/>
              <a:t>Laver/godkender lodsejeraftaler + fører kontrol</a:t>
            </a:r>
          </a:p>
          <a:p>
            <a:endParaRPr lang="da-DK" dirty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13626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Tidsplan for etablering af vandsamarbejde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pPr marL="0" indent="0">
              <a:buNone/>
            </a:pPr>
            <a:endParaRPr lang="da-DK" dirty="0" smtClean="0"/>
          </a:p>
        </p:txBody>
      </p:sp>
      <p:grpSp>
        <p:nvGrpSpPr>
          <p:cNvPr id="21" name="Gruppe 20"/>
          <p:cNvGrpSpPr/>
          <p:nvPr/>
        </p:nvGrpSpPr>
        <p:grpSpPr>
          <a:xfrm>
            <a:off x="279096" y="2826294"/>
            <a:ext cx="8864904" cy="1685185"/>
            <a:chOff x="224010" y="4628232"/>
            <a:chExt cx="8864904" cy="1685185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3373013708"/>
                </p:ext>
              </p:extLst>
            </p:nvPr>
          </p:nvGraphicFramePr>
          <p:xfrm>
            <a:off x="224010" y="4921554"/>
            <a:ext cx="8864904" cy="139186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pSp>
          <p:nvGrpSpPr>
            <p:cNvPr id="20" name="Gruppe 19"/>
            <p:cNvGrpSpPr/>
            <p:nvPr/>
          </p:nvGrpSpPr>
          <p:grpSpPr>
            <a:xfrm>
              <a:off x="224010" y="4628232"/>
              <a:ext cx="8741613" cy="433533"/>
              <a:chOff x="223882" y="3722857"/>
              <a:chExt cx="8741613" cy="433533"/>
            </a:xfrm>
          </p:grpSpPr>
          <p:sp>
            <p:nvSpPr>
              <p:cNvPr id="14" name="Afrundet rektangel 13"/>
              <p:cNvSpPr/>
              <p:nvPr/>
            </p:nvSpPr>
            <p:spPr>
              <a:xfrm>
                <a:off x="223882" y="3722857"/>
                <a:ext cx="1608592" cy="425378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sz="1400" dirty="0" smtClean="0"/>
              </a:p>
              <a:p>
                <a:pPr algn="ctr"/>
                <a:r>
                  <a:rPr lang="da-DK" sz="1400" dirty="0"/>
                  <a:t>O</a:t>
                </a:r>
                <a:r>
                  <a:rPr lang="da-DK" sz="1400" dirty="0" smtClean="0"/>
                  <a:t>kt. 2018 til</a:t>
                </a:r>
              </a:p>
              <a:p>
                <a:pPr algn="ctr"/>
                <a:r>
                  <a:rPr lang="da-DK" sz="1400" dirty="0" smtClean="0"/>
                  <a:t>Apr</a:t>
                </a:r>
                <a:r>
                  <a:rPr lang="da-DK" sz="1400" dirty="0" smtClean="0"/>
                  <a:t>il</a:t>
                </a:r>
                <a:r>
                  <a:rPr lang="da-DK" sz="1400" dirty="0" smtClean="0"/>
                  <a:t> 2019</a:t>
                </a:r>
                <a:endParaRPr lang="da-DK" sz="1400" dirty="0"/>
              </a:p>
              <a:p>
                <a:pPr algn="ctr"/>
                <a:endParaRPr lang="da-DK" dirty="0"/>
              </a:p>
            </p:txBody>
          </p:sp>
          <p:sp>
            <p:nvSpPr>
              <p:cNvPr id="16" name="Afrundet rektangel 15"/>
              <p:cNvSpPr/>
              <p:nvPr/>
            </p:nvSpPr>
            <p:spPr>
              <a:xfrm>
                <a:off x="1902248" y="3731012"/>
                <a:ext cx="1608464" cy="425378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sz="1400" dirty="0" smtClean="0"/>
              </a:p>
              <a:p>
                <a:pPr algn="ctr"/>
                <a:r>
                  <a:rPr lang="da-DK" sz="1400" dirty="0" smtClean="0"/>
                  <a:t>April/maj 2019</a:t>
                </a:r>
                <a:endParaRPr lang="da-DK" sz="1400" dirty="0"/>
              </a:p>
              <a:p>
                <a:pPr algn="ctr"/>
                <a:endParaRPr lang="da-DK" dirty="0"/>
              </a:p>
            </p:txBody>
          </p:sp>
          <p:sp>
            <p:nvSpPr>
              <p:cNvPr id="17" name="Afrundet rektangel 16"/>
              <p:cNvSpPr/>
              <p:nvPr/>
            </p:nvSpPr>
            <p:spPr>
              <a:xfrm>
                <a:off x="3626154" y="3731012"/>
                <a:ext cx="1608464" cy="425378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sz="1400" dirty="0" smtClean="0"/>
              </a:p>
              <a:p>
                <a:pPr algn="ctr"/>
                <a:r>
                  <a:rPr lang="da-DK" sz="1400" dirty="0" smtClean="0"/>
                  <a:t>Maj/juni 2019</a:t>
                </a:r>
                <a:endParaRPr lang="da-DK" sz="1400" dirty="0"/>
              </a:p>
              <a:p>
                <a:pPr algn="ctr"/>
                <a:endParaRPr lang="da-DK" dirty="0"/>
              </a:p>
            </p:txBody>
          </p:sp>
          <p:sp>
            <p:nvSpPr>
              <p:cNvPr id="18" name="Afrundet rektangel 17"/>
              <p:cNvSpPr/>
              <p:nvPr/>
            </p:nvSpPr>
            <p:spPr>
              <a:xfrm>
                <a:off x="5361290" y="3731012"/>
                <a:ext cx="3604205" cy="425378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sz="1400" dirty="0" smtClean="0"/>
              </a:p>
              <a:p>
                <a:pPr algn="ctr"/>
                <a:r>
                  <a:rPr lang="da-DK" sz="1400" dirty="0" smtClean="0"/>
                  <a:t>2020</a:t>
                </a:r>
                <a:endParaRPr lang="da-DK" sz="1400" dirty="0"/>
              </a:p>
              <a:p>
                <a:pPr algn="ctr"/>
                <a:endParaRPr lang="da-DK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78861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lede 2" descr="image00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6"/>
          <a:stretch/>
        </p:blipFill>
        <p:spPr bwMode="auto">
          <a:xfrm>
            <a:off x="1093822" y="1479477"/>
            <a:ext cx="6827552" cy="5185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/>
              <a:t>Status for indsatsplanlægningen</a:t>
            </a:r>
            <a:endParaRPr lang="da-DK" altLang="da-DK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2438" y="1434548"/>
            <a:ext cx="3607723" cy="1082453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da-DK" altLang="da-DK" sz="1600" dirty="0" smtClean="0"/>
              <a:t>Udarbejdelse af en samlet indsatsplan for den resterende del af OSD – igangsættes i 2019 (skraveret areal)</a:t>
            </a:r>
          </a:p>
        </p:txBody>
      </p:sp>
      <p:pic>
        <p:nvPicPr>
          <p:cNvPr id="2" name="Billede 3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6" y="5246319"/>
            <a:ext cx="2455896" cy="1611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93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</a:t>
            </a:r>
            <a:r>
              <a:rPr lang="da-DK" dirty="0" smtClean="0"/>
              <a:t>idsplan for indsatsplaner</a:t>
            </a:r>
            <a:endParaRPr lang="da-DK" sz="15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 rotWithShape="1">
          <a:blip r:embed="rId3"/>
          <a:srcRect r="2608"/>
          <a:stretch/>
        </p:blipFill>
        <p:spPr>
          <a:xfrm>
            <a:off x="71919" y="1757156"/>
            <a:ext cx="8753104" cy="2557995"/>
          </a:xfrm>
          <a:prstGeom prst="rect">
            <a:avLst/>
          </a:prstGeom>
        </p:spPr>
      </p:pic>
      <p:sp>
        <p:nvSpPr>
          <p:cNvPr id="5" name="Pladsholder til indhold 2"/>
          <p:cNvSpPr txBox="1">
            <a:spLocks/>
          </p:cNvSpPr>
          <p:nvPr/>
        </p:nvSpPr>
        <p:spPr bwMode="auto">
          <a:xfrm>
            <a:off x="609600" y="4472105"/>
            <a:ext cx="8229600" cy="1806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</a:defRPr>
            </a:lvl2pPr>
            <a:lvl3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2001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5430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a-DK" sz="2000" kern="0" dirty="0" smtClean="0"/>
              <a:t>Gennemførelse af indsatser 				10-15 år</a:t>
            </a:r>
          </a:p>
          <a:p>
            <a:pPr lvl="1"/>
            <a:r>
              <a:rPr lang="da-DK" sz="1700" kern="0" dirty="0"/>
              <a:t>IP Hadsten (Handleplan + aftaler)			3-4 år</a:t>
            </a:r>
          </a:p>
          <a:p>
            <a:pPr lvl="1"/>
            <a:r>
              <a:rPr lang="da-DK" sz="1700" kern="0" dirty="0"/>
              <a:t>IP Favrskov (Indsatsplan + handleplan + aftaler)</a:t>
            </a:r>
            <a:r>
              <a:rPr lang="da-DK" sz="1700" kern="0"/>
              <a:t>	</a:t>
            </a:r>
            <a:r>
              <a:rPr lang="da-DK" sz="1700" kern="0" smtClean="0"/>
              <a:t>	5-6 </a:t>
            </a:r>
            <a:r>
              <a:rPr lang="da-DK" sz="1700" kern="0" dirty="0"/>
              <a:t>år</a:t>
            </a:r>
          </a:p>
          <a:p>
            <a:pPr lvl="1"/>
            <a:r>
              <a:rPr lang="da-DK" sz="1700" kern="0" dirty="0"/>
              <a:t>Løbende revision af </a:t>
            </a:r>
            <a:r>
              <a:rPr lang="da-DK" sz="1700" kern="0" dirty="0" err="1"/>
              <a:t>nødv</a:t>
            </a:r>
            <a:r>
              <a:rPr lang="da-DK" sz="1700" kern="0" dirty="0"/>
              <a:t>. indsatser			3-4 år</a:t>
            </a:r>
          </a:p>
          <a:p>
            <a:pPr marL="0" indent="0">
              <a:buNone/>
            </a:pPr>
            <a:endParaRPr lang="da-DK" sz="2000" kern="0" dirty="0" smtClean="0"/>
          </a:p>
          <a:p>
            <a:endParaRPr lang="da-DK" kern="0" dirty="0" smtClean="0"/>
          </a:p>
          <a:p>
            <a:endParaRPr lang="da-DK" kern="0" dirty="0" smtClean="0"/>
          </a:p>
        </p:txBody>
      </p:sp>
      <p:sp>
        <p:nvSpPr>
          <p:cNvPr id="4" name="Ligebenet trekant 3"/>
          <p:cNvSpPr/>
          <p:nvPr/>
        </p:nvSpPr>
        <p:spPr>
          <a:xfrm rot="5400000">
            <a:off x="8744390" y="3217237"/>
            <a:ext cx="265812" cy="147083"/>
          </a:xfrm>
          <a:prstGeom prst="triangle">
            <a:avLst/>
          </a:prstGeom>
          <a:solidFill>
            <a:schemeClr val="bg1">
              <a:lumMod val="6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/>
          <p:cNvSpPr/>
          <p:nvPr/>
        </p:nvSpPr>
        <p:spPr>
          <a:xfrm>
            <a:off x="8644270" y="3068599"/>
            <a:ext cx="180753" cy="744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Ligebenet trekant 7"/>
          <p:cNvSpPr/>
          <p:nvPr/>
        </p:nvSpPr>
        <p:spPr>
          <a:xfrm rot="5400000">
            <a:off x="8747934" y="3651400"/>
            <a:ext cx="265812" cy="147083"/>
          </a:xfrm>
          <a:prstGeom prst="triangle">
            <a:avLst/>
          </a:prstGeom>
          <a:solidFill>
            <a:schemeClr val="bg1">
              <a:lumMod val="6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Ligebenet trekant 8"/>
          <p:cNvSpPr/>
          <p:nvPr/>
        </p:nvSpPr>
        <p:spPr>
          <a:xfrm rot="5400000">
            <a:off x="8744389" y="4074931"/>
            <a:ext cx="265812" cy="147083"/>
          </a:xfrm>
          <a:prstGeom prst="triangle">
            <a:avLst/>
          </a:prstGeom>
          <a:solidFill>
            <a:schemeClr val="bg1">
              <a:lumMod val="6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596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vrskov-2">
  <a:themeElements>
    <a:clrScheme name="favrskov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avrskov-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avrskov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vrskov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vrskov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vrskov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vrskov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vrskov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vrskov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vrskov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vrskov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vrskov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vrskov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vrskov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755</Words>
  <Application>Microsoft Office PowerPoint</Application>
  <PresentationFormat>Skærmshow (4:3)</PresentationFormat>
  <Paragraphs>136</Paragraphs>
  <Slides>9</Slides>
  <Notes>9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favrskov-2</vt:lpstr>
      <vt:lpstr>Indsatsplaner og rammerne for grundvandsbeskyttelse i Favrskov Kommune</vt:lpstr>
      <vt:lpstr>Fælles mål</vt:lpstr>
      <vt:lpstr>Indsats for grundvandsbeskyttelse</vt:lpstr>
      <vt:lpstr>Aktører</vt:lpstr>
      <vt:lpstr>Hvorfor påbyde et samarbejde? </vt:lpstr>
      <vt:lpstr>Kommunens indflydelse på vandsamarbejdet</vt:lpstr>
      <vt:lpstr>Tidsplan for etablering af vandsamarbejde</vt:lpstr>
      <vt:lpstr>Status for indsatsplanlægningen</vt:lpstr>
      <vt:lpstr>Tidsplan for indsatsplaner</vt:lpstr>
    </vt:vector>
  </TitlesOfParts>
  <Company>Favrskov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Hanne Juul-Naber (Favrskov Kommune)</dc:creator>
  <cp:lastModifiedBy>Katrine Wisgaard (Favrskov Kommune)</cp:lastModifiedBy>
  <cp:revision>97</cp:revision>
  <cp:lastPrinted>2018-09-03T15:47:19Z</cp:lastPrinted>
  <dcterms:created xsi:type="dcterms:W3CDTF">2017-06-02T06:33:13Z</dcterms:created>
  <dcterms:modified xsi:type="dcterms:W3CDTF">2018-09-03T15:52:15Z</dcterms:modified>
</cp:coreProperties>
</file>