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05" r:id="rId1"/>
  </p:sldMasterIdLst>
  <p:notesMasterIdLst>
    <p:notesMasterId r:id="rId19"/>
  </p:notesMasterIdLst>
  <p:handoutMasterIdLst>
    <p:handoutMasterId r:id="rId20"/>
  </p:handoutMasterIdLst>
  <p:sldIdLst>
    <p:sldId id="259" r:id="rId2"/>
    <p:sldId id="276" r:id="rId3"/>
    <p:sldId id="279" r:id="rId4"/>
    <p:sldId id="277" r:id="rId5"/>
    <p:sldId id="280" r:id="rId6"/>
    <p:sldId id="291" r:id="rId7"/>
    <p:sldId id="292" r:id="rId8"/>
    <p:sldId id="269" r:id="rId9"/>
    <p:sldId id="268" r:id="rId10"/>
    <p:sldId id="270" r:id="rId11"/>
    <p:sldId id="293" r:id="rId12"/>
    <p:sldId id="267" r:id="rId13"/>
    <p:sldId id="271" r:id="rId14"/>
    <p:sldId id="294" r:id="rId15"/>
    <p:sldId id="285" r:id="rId16"/>
    <p:sldId id="286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F2F1EC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4660"/>
  </p:normalViewPr>
  <p:slideViewPr>
    <p:cSldViewPr snapToGrid="0" showGuides="1">
      <p:cViewPr>
        <p:scale>
          <a:sx n="120" d="100"/>
          <a:sy n="120" d="100"/>
        </p:scale>
        <p:origin x="60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155E3-28C6-4980-8B7B-A011D7EDFED4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C9D7C156-72C4-4D28-8F2C-E95DF80488F8}">
      <dgm:prSet phldrT="[Text]"/>
      <dgm:spPr/>
      <dgm:t>
        <a:bodyPr/>
        <a:lstStyle/>
        <a:p>
          <a:r>
            <a:rPr lang="da-DK" dirty="0" smtClean="0">
              <a:solidFill>
                <a:schemeClr val="tx2"/>
              </a:solidFill>
            </a:rPr>
            <a:t>Staten (Miljøstyrelsen)</a:t>
          </a:r>
          <a:endParaRPr lang="da-DK" dirty="0">
            <a:solidFill>
              <a:schemeClr val="tx2"/>
            </a:solidFill>
          </a:endParaRPr>
        </a:p>
      </dgm:t>
    </dgm:pt>
    <dgm:pt modelId="{013093DA-6E76-496A-84ED-DCB6C9E6FBDA}" type="parTrans" cxnId="{6F3DB842-353A-4D62-A8B1-DB98504AC6AA}">
      <dgm:prSet/>
      <dgm:spPr/>
      <dgm:t>
        <a:bodyPr/>
        <a:lstStyle/>
        <a:p>
          <a:endParaRPr lang="da-DK"/>
        </a:p>
      </dgm:t>
    </dgm:pt>
    <dgm:pt modelId="{85D2EEC3-170C-4091-B615-06CBF57B5ED5}" type="sibTrans" cxnId="{6F3DB842-353A-4D62-A8B1-DB98504AC6AA}">
      <dgm:prSet/>
      <dgm:spPr/>
      <dgm:t>
        <a:bodyPr/>
        <a:lstStyle/>
        <a:p>
          <a:endParaRPr lang="da-DK"/>
        </a:p>
      </dgm:t>
    </dgm:pt>
    <dgm:pt modelId="{CC59CBC9-1568-4ECA-94E1-8BF96F8BBE53}">
      <dgm:prSet phldrT="[Text]"/>
      <dgm:spPr/>
      <dgm:t>
        <a:bodyPr/>
        <a:lstStyle/>
        <a:p>
          <a:r>
            <a:rPr lang="da-DK" dirty="0" smtClean="0"/>
            <a:t>Kortlægning (2000-”2015”)</a:t>
          </a:r>
          <a:endParaRPr lang="da-DK" dirty="0"/>
        </a:p>
      </dgm:t>
    </dgm:pt>
    <dgm:pt modelId="{A108FA0A-C789-4E6A-A427-034B3BFE7B41}" type="parTrans" cxnId="{6AB11750-4A34-451B-B0A5-EAAD80461472}">
      <dgm:prSet/>
      <dgm:spPr/>
      <dgm:t>
        <a:bodyPr/>
        <a:lstStyle/>
        <a:p>
          <a:endParaRPr lang="da-DK"/>
        </a:p>
      </dgm:t>
    </dgm:pt>
    <dgm:pt modelId="{0A72842A-3FB0-4E92-8A4E-B3016C3BCA1D}" type="sibTrans" cxnId="{6AB11750-4A34-451B-B0A5-EAAD80461472}">
      <dgm:prSet/>
      <dgm:spPr/>
      <dgm:t>
        <a:bodyPr/>
        <a:lstStyle/>
        <a:p>
          <a:endParaRPr lang="da-DK"/>
        </a:p>
      </dgm:t>
    </dgm:pt>
    <dgm:pt modelId="{16D053CE-1D2C-46A9-849C-75161684807B}">
      <dgm:prSet phldrT="[Text]"/>
      <dgm:spPr/>
      <dgm:t>
        <a:bodyPr/>
        <a:lstStyle/>
        <a:p>
          <a:r>
            <a:rPr lang="da-DK" dirty="0" smtClean="0"/>
            <a:t>Nitrat: 6.800 km</a:t>
          </a:r>
          <a:r>
            <a:rPr lang="da-DK" baseline="30000" dirty="0" smtClean="0"/>
            <a:t>2</a:t>
          </a:r>
          <a:r>
            <a:rPr lang="da-DK" dirty="0" smtClean="0"/>
            <a:t> </a:t>
          </a:r>
        </a:p>
        <a:p>
          <a:r>
            <a:rPr lang="da-DK" dirty="0" smtClean="0"/>
            <a:t>Pesticider: 714 km</a:t>
          </a:r>
          <a:r>
            <a:rPr lang="da-DK" baseline="30000" dirty="0" smtClean="0"/>
            <a:t>2</a:t>
          </a:r>
          <a:endParaRPr lang="da-DK" dirty="0" smtClean="0"/>
        </a:p>
      </dgm:t>
    </dgm:pt>
    <dgm:pt modelId="{B107F1FA-5BFC-4258-8F7E-FFAAAD9D3A5B}" type="parTrans" cxnId="{C22D0D47-2313-4DAC-946A-50AE4DE2A23D}">
      <dgm:prSet/>
      <dgm:spPr/>
      <dgm:t>
        <a:bodyPr/>
        <a:lstStyle/>
        <a:p>
          <a:endParaRPr lang="da-DK"/>
        </a:p>
      </dgm:t>
    </dgm:pt>
    <dgm:pt modelId="{ECEBD2D4-52C0-4E3A-8B83-441EEEA62FB6}" type="sibTrans" cxnId="{C22D0D47-2313-4DAC-946A-50AE4DE2A23D}">
      <dgm:prSet/>
      <dgm:spPr/>
      <dgm:t>
        <a:bodyPr/>
        <a:lstStyle/>
        <a:p>
          <a:endParaRPr lang="da-DK"/>
        </a:p>
      </dgm:t>
    </dgm:pt>
    <dgm:pt modelId="{BB92B2CF-FF82-4C86-B8AA-91FFCFB694CA}">
      <dgm:prSet phldrT="[Text]"/>
      <dgm:spPr/>
      <dgm:t>
        <a:bodyPr/>
        <a:lstStyle/>
        <a:p>
          <a:r>
            <a:rPr lang="da-DK" dirty="0" smtClean="0">
              <a:solidFill>
                <a:schemeClr val="tx2"/>
              </a:solidFill>
            </a:rPr>
            <a:t>Kommuner</a:t>
          </a:r>
          <a:endParaRPr lang="da-DK" dirty="0">
            <a:solidFill>
              <a:schemeClr val="tx2"/>
            </a:solidFill>
          </a:endParaRPr>
        </a:p>
      </dgm:t>
    </dgm:pt>
    <dgm:pt modelId="{A0C52DDC-1622-46A1-BF8B-FED50DFC6272}" type="parTrans" cxnId="{855EF30A-4779-4D9A-AED7-FEC2C51D1CC4}">
      <dgm:prSet/>
      <dgm:spPr/>
      <dgm:t>
        <a:bodyPr/>
        <a:lstStyle/>
        <a:p>
          <a:endParaRPr lang="da-DK"/>
        </a:p>
      </dgm:t>
    </dgm:pt>
    <dgm:pt modelId="{BB346339-464F-49D3-9356-1EF4D8EAFB50}" type="sibTrans" cxnId="{855EF30A-4779-4D9A-AED7-FEC2C51D1CC4}">
      <dgm:prSet/>
      <dgm:spPr/>
      <dgm:t>
        <a:bodyPr/>
        <a:lstStyle/>
        <a:p>
          <a:endParaRPr lang="da-DK"/>
        </a:p>
      </dgm:t>
    </dgm:pt>
    <dgm:pt modelId="{8D8611AB-4EB9-4AC3-BF4A-EE3505D09FED}">
      <dgm:prSet phldrT="[Text]"/>
      <dgm:spPr/>
      <dgm:t>
        <a:bodyPr/>
        <a:lstStyle/>
        <a:p>
          <a:r>
            <a:rPr lang="da-DK" dirty="0" smtClean="0"/>
            <a:t>Indsatsplaner</a:t>
          </a:r>
        </a:p>
        <a:p>
          <a:r>
            <a:rPr lang="da-DK" dirty="0" smtClean="0"/>
            <a:t>2005-2019</a:t>
          </a:r>
          <a:endParaRPr lang="da-DK" dirty="0"/>
        </a:p>
      </dgm:t>
    </dgm:pt>
    <dgm:pt modelId="{1422244D-B507-4CE4-8A74-16E27A256FE1}" type="parTrans" cxnId="{059A8C23-260C-4704-851C-9C48570750AF}">
      <dgm:prSet/>
      <dgm:spPr/>
      <dgm:t>
        <a:bodyPr/>
        <a:lstStyle/>
        <a:p>
          <a:endParaRPr lang="da-DK"/>
        </a:p>
      </dgm:t>
    </dgm:pt>
    <dgm:pt modelId="{D2F354E8-8819-4367-8E54-48E68123383F}" type="sibTrans" cxnId="{059A8C23-260C-4704-851C-9C48570750AF}">
      <dgm:prSet/>
      <dgm:spPr/>
      <dgm:t>
        <a:bodyPr/>
        <a:lstStyle/>
        <a:p>
          <a:endParaRPr lang="da-DK"/>
        </a:p>
      </dgm:t>
    </dgm:pt>
    <dgm:pt modelId="{757BFDCA-9CCC-4BDB-BC54-E704B6387DD3}">
      <dgm:prSet phldrT="[Text]"/>
      <dgm:spPr/>
      <dgm:t>
        <a:bodyPr/>
        <a:lstStyle/>
        <a:p>
          <a:r>
            <a:rPr lang="da-DK" dirty="0" smtClean="0"/>
            <a:t>Indhold: </a:t>
          </a:r>
        </a:p>
        <a:p>
          <a:r>
            <a:rPr lang="da-DK" dirty="0" smtClean="0"/>
            <a:t>Hvorfor? Hvad? Hvor? Hvem?</a:t>
          </a:r>
          <a:endParaRPr lang="da-DK" dirty="0"/>
        </a:p>
      </dgm:t>
    </dgm:pt>
    <dgm:pt modelId="{B46A2377-D3F7-4E21-96E1-03DA5C45EE7A}" type="parTrans" cxnId="{D50836E8-1936-4B21-877C-443972753904}">
      <dgm:prSet/>
      <dgm:spPr/>
      <dgm:t>
        <a:bodyPr/>
        <a:lstStyle/>
        <a:p>
          <a:endParaRPr lang="da-DK"/>
        </a:p>
      </dgm:t>
    </dgm:pt>
    <dgm:pt modelId="{01D0257A-2605-4B7B-9D11-CC2C439792F5}" type="sibTrans" cxnId="{D50836E8-1936-4B21-877C-443972753904}">
      <dgm:prSet/>
      <dgm:spPr/>
      <dgm:t>
        <a:bodyPr/>
        <a:lstStyle/>
        <a:p>
          <a:endParaRPr lang="da-DK"/>
        </a:p>
      </dgm:t>
    </dgm:pt>
    <dgm:pt modelId="{3A8FB459-4000-4733-8ADF-BF4F5A258490}">
      <dgm:prSet phldrT="[Text]"/>
      <dgm:spPr/>
      <dgm:t>
        <a:bodyPr/>
        <a:lstStyle/>
        <a:p>
          <a:r>
            <a:rPr lang="da-DK" dirty="0" smtClean="0">
              <a:solidFill>
                <a:schemeClr val="tx2"/>
              </a:solidFill>
            </a:rPr>
            <a:t>Vandværker</a:t>
          </a:r>
          <a:endParaRPr lang="da-DK" dirty="0">
            <a:solidFill>
              <a:schemeClr val="tx2"/>
            </a:solidFill>
          </a:endParaRPr>
        </a:p>
      </dgm:t>
    </dgm:pt>
    <dgm:pt modelId="{128C7E1C-1907-432B-8EC1-2DBF38BD8D55}" type="parTrans" cxnId="{37CA2639-7C24-4A54-A15A-C254B1677846}">
      <dgm:prSet/>
      <dgm:spPr/>
      <dgm:t>
        <a:bodyPr/>
        <a:lstStyle/>
        <a:p>
          <a:endParaRPr lang="da-DK"/>
        </a:p>
      </dgm:t>
    </dgm:pt>
    <dgm:pt modelId="{514CFC04-169F-4B97-9CCF-955D9253CA27}" type="sibTrans" cxnId="{37CA2639-7C24-4A54-A15A-C254B1677846}">
      <dgm:prSet/>
      <dgm:spPr/>
      <dgm:t>
        <a:bodyPr/>
        <a:lstStyle/>
        <a:p>
          <a:endParaRPr lang="da-DK"/>
        </a:p>
      </dgm:t>
    </dgm:pt>
    <dgm:pt modelId="{9E7CEB7A-B7A2-4354-8AFC-BEE0C8F193B6}">
      <dgm:prSet phldrT="[Text]"/>
      <dgm:spPr/>
      <dgm:t>
        <a:bodyPr/>
        <a:lstStyle/>
        <a:p>
          <a:r>
            <a:rPr lang="da-DK" dirty="0" smtClean="0"/>
            <a:t>Beskyttelse</a:t>
          </a:r>
        </a:p>
        <a:p>
          <a:r>
            <a:rPr lang="da-DK" dirty="0" smtClean="0"/>
            <a:t>2001-</a:t>
          </a:r>
          <a:r>
            <a:rPr lang="da-DK" dirty="0" smtClean="0"/>
            <a:t>……</a:t>
          </a:r>
          <a:endParaRPr lang="da-DK" dirty="0"/>
        </a:p>
      </dgm:t>
    </dgm:pt>
    <dgm:pt modelId="{D438A8EB-DCEB-4579-9738-13AFFAE145FD}" type="parTrans" cxnId="{470A3BA7-158C-4FEC-9388-47D6D9B7EE26}">
      <dgm:prSet/>
      <dgm:spPr/>
      <dgm:t>
        <a:bodyPr/>
        <a:lstStyle/>
        <a:p>
          <a:endParaRPr lang="da-DK"/>
        </a:p>
      </dgm:t>
    </dgm:pt>
    <dgm:pt modelId="{E4D3C47B-4E7C-4D61-8CF3-96B9CCC701F2}" type="sibTrans" cxnId="{470A3BA7-158C-4FEC-9388-47D6D9B7EE26}">
      <dgm:prSet/>
      <dgm:spPr/>
      <dgm:t>
        <a:bodyPr/>
        <a:lstStyle/>
        <a:p>
          <a:endParaRPr lang="da-DK"/>
        </a:p>
      </dgm:t>
    </dgm:pt>
    <dgm:pt modelId="{DDBEB19E-DC43-473D-8507-8EDCB122BE53}">
      <dgm:prSet phldrT="[Text]"/>
      <dgm:spPr/>
      <dgm:t>
        <a:bodyPr/>
        <a:lstStyle/>
        <a:p>
          <a:r>
            <a:rPr lang="da-DK" dirty="0" smtClean="0"/>
            <a:t>Forbrugerne betaler</a:t>
          </a:r>
          <a:endParaRPr lang="da-DK" dirty="0"/>
        </a:p>
      </dgm:t>
    </dgm:pt>
    <dgm:pt modelId="{31EDCE23-2163-40E4-BB84-BC67094B1DF0}" type="parTrans" cxnId="{06E7D809-B44C-4792-8D8A-F400081E360D}">
      <dgm:prSet/>
      <dgm:spPr/>
      <dgm:t>
        <a:bodyPr/>
        <a:lstStyle/>
        <a:p>
          <a:endParaRPr lang="da-DK"/>
        </a:p>
      </dgm:t>
    </dgm:pt>
    <dgm:pt modelId="{A555E734-97EA-4C7B-BAAD-5C1C16D12042}" type="sibTrans" cxnId="{06E7D809-B44C-4792-8D8A-F400081E360D}">
      <dgm:prSet/>
      <dgm:spPr/>
      <dgm:t>
        <a:bodyPr/>
        <a:lstStyle/>
        <a:p>
          <a:endParaRPr lang="da-DK"/>
        </a:p>
      </dgm:t>
    </dgm:pt>
    <dgm:pt modelId="{00D5F632-25C8-4ED0-8CA1-97C165F99F0F}" type="pres">
      <dgm:prSet presAssocID="{87D155E3-28C6-4980-8B7B-A011D7EDFED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3415DE7B-DB97-474E-A15A-6FCF8D3325C7}" type="pres">
      <dgm:prSet presAssocID="{3A8FB459-4000-4733-8ADF-BF4F5A258490}" presName="boxAndChildren" presStyleCnt="0"/>
      <dgm:spPr/>
    </dgm:pt>
    <dgm:pt modelId="{BAA4924B-9490-4A18-8824-0C72669C6E38}" type="pres">
      <dgm:prSet presAssocID="{3A8FB459-4000-4733-8ADF-BF4F5A258490}" presName="parentTextBox" presStyleLbl="node1" presStyleIdx="0" presStyleCnt="3"/>
      <dgm:spPr/>
      <dgm:t>
        <a:bodyPr/>
        <a:lstStyle/>
        <a:p>
          <a:endParaRPr lang="da-DK"/>
        </a:p>
      </dgm:t>
    </dgm:pt>
    <dgm:pt modelId="{026F1381-172E-47C0-B555-E0CF766F0EF7}" type="pres">
      <dgm:prSet presAssocID="{3A8FB459-4000-4733-8ADF-BF4F5A258490}" presName="entireBox" presStyleLbl="node1" presStyleIdx="0" presStyleCnt="3"/>
      <dgm:spPr/>
      <dgm:t>
        <a:bodyPr/>
        <a:lstStyle/>
        <a:p>
          <a:endParaRPr lang="da-DK"/>
        </a:p>
      </dgm:t>
    </dgm:pt>
    <dgm:pt modelId="{3EB29E0D-76C9-4E37-A8D4-DDC445D5A673}" type="pres">
      <dgm:prSet presAssocID="{3A8FB459-4000-4733-8ADF-BF4F5A258490}" presName="descendantBox" presStyleCnt="0"/>
      <dgm:spPr/>
    </dgm:pt>
    <dgm:pt modelId="{C2202CD4-D791-4800-B230-614857DEA5EC}" type="pres">
      <dgm:prSet presAssocID="{9E7CEB7A-B7A2-4354-8AFC-BEE0C8F193B6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EA1580D8-A5D8-4866-9797-2A20D4332587}" type="pres">
      <dgm:prSet presAssocID="{DDBEB19E-DC43-473D-8507-8EDCB122BE53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02E1640-18EF-4444-BD8D-C33C5EBE55BB}" type="pres">
      <dgm:prSet presAssocID="{BB346339-464F-49D3-9356-1EF4D8EAFB50}" presName="sp" presStyleCnt="0"/>
      <dgm:spPr/>
    </dgm:pt>
    <dgm:pt modelId="{0E9FFA57-FDDE-463F-BA6E-1F450A68F5D1}" type="pres">
      <dgm:prSet presAssocID="{BB92B2CF-FF82-4C86-B8AA-91FFCFB694CA}" presName="arrowAndChildren" presStyleCnt="0"/>
      <dgm:spPr/>
    </dgm:pt>
    <dgm:pt modelId="{98813D62-2B31-4F30-9ACD-07A0838DC030}" type="pres">
      <dgm:prSet presAssocID="{BB92B2CF-FF82-4C86-B8AA-91FFCFB694CA}" presName="parentTextArrow" presStyleLbl="node1" presStyleIdx="0" presStyleCnt="3"/>
      <dgm:spPr/>
      <dgm:t>
        <a:bodyPr/>
        <a:lstStyle/>
        <a:p>
          <a:endParaRPr lang="da-DK"/>
        </a:p>
      </dgm:t>
    </dgm:pt>
    <dgm:pt modelId="{143D943F-D936-48F1-9ED2-F6591751A05D}" type="pres">
      <dgm:prSet presAssocID="{BB92B2CF-FF82-4C86-B8AA-91FFCFB694CA}" presName="arrow" presStyleLbl="node1" presStyleIdx="1" presStyleCnt="3"/>
      <dgm:spPr/>
      <dgm:t>
        <a:bodyPr/>
        <a:lstStyle/>
        <a:p>
          <a:endParaRPr lang="da-DK"/>
        </a:p>
      </dgm:t>
    </dgm:pt>
    <dgm:pt modelId="{03B811F2-F310-40DA-BA37-D76CD2444287}" type="pres">
      <dgm:prSet presAssocID="{BB92B2CF-FF82-4C86-B8AA-91FFCFB694CA}" presName="descendantArrow" presStyleCnt="0"/>
      <dgm:spPr/>
    </dgm:pt>
    <dgm:pt modelId="{F70353E2-5426-4601-94F1-F793F365624F}" type="pres">
      <dgm:prSet presAssocID="{8D8611AB-4EB9-4AC3-BF4A-EE3505D09FED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74495773-0551-4831-9D08-DD38185B498A}" type="pres">
      <dgm:prSet presAssocID="{757BFDCA-9CCC-4BDB-BC54-E704B6387DD3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E1FD908-2FA6-4AC4-81C2-FDDF5C1C5205}" type="pres">
      <dgm:prSet presAssocID="{85D2EEC3-170C-4091-B615-06CBF57B5ED5}" presName="sp" presStyleCnt="0"/>
      <dgm:spPr/>
    </dgm:pt>
    <dgm:pt modelId="{687B7074-FD61-499D-A2C5-91EECB5ED89F}" type="pres">
      <dgm:prSet presAssocID="{C9D7C156-72C4-4D28-8F2C-E95DF80488F8}" presName="arrowAndChildren" presStyleCnt="0"/>
      <dgm:spPr/>
    </dgm:pt>
    <dgm:pt modelId="{CD2FD264-6E04-4666-B911-5BF94A6B6AF0}" type="pres">
      <dgm:prSet presAssocID="{C9D7C156-72C4-4D28-8F2C-E95DF80488F8}" presName="parentTextArrow" presStyleLbl="node1" presStyleIdx="1" presStyleCnt="3"/>
      <dgm:spPr/>
      <dgm:t>
        <a:bodyPr/>
        <a:lstStyle/>
        <a:p>
          <a:endParaRPr lang="da-DK"/>
        </a:p>
      </dgm:t>
    </dgm:pt>
    <dgm:pt modelId="{966CE611-E93D-4C2B-B0FC-7E649FB827A5}" type="pres">
      <dgm:prSet presAssocID="{C9D7C156-72C4-4D28-8F2C-E95DF80488F8}" presName="arrow" presStyleLbl="node1" presStyleIdx="2" presStyleCnt="3"/>
      <dgm:spPr/>
      <dgm:t>
        <a:bodyPr/>
        <a:lstStyle/>
        <a:p>
          <a:endParaRPr lang="da-DK"/>
        </a:p>
      </dgm:t>
    </dgm:pt>
    <dgm:pt modelId="{1EF6A6D7-6765-4DAB-96E5-B2F1B5936EBD}" type="pres">
      <dgm:prSet presAssocID="{C9D7C156-72C4-4D28-8F2C-E95DF80488F8}" presName="descendantArrow" presStyleCnt="0"/>
      <dgm:spPr/>
    </dgm:pt>
    <dgm:pt modelId="{76E46178-F462-442C-AE1A-7DF0800CE276}" type="pres">
      <dgm:prSet presAssocID="{CC59CBC9-1568-4ECA-94E1-8BF96F8BBE53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12CD887-4233-4DC3-9379-A2173E5D1188}" type="pres">
      <dgm:prSet presAssocID="{16D053CE-1D2C-46A9-849C-75161684807B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6F3DB842-353A-4D62-A8B1-DB98504AC6AA}" srcId="{87D155E3-28C6-4980-8B7B-A011D7EDFED4}" destId="{C9D7C156-72C4-4D28-8F2C-E95DF80488F8}" srcOrd="0" destOrd="0" parTransId="{013093DA-6E76-496A-84ED-DCB6C9E6FBDA}" sibTransId="{85D2EEC3-170C-4091-B615-06CBF57B5ED5}"/>
    <dgm:cxn modelId="{F94B34F3-E2F0-4F4D-9C61-C87EBB2521E9}" type="presOf" srcId="{3A8FB459-4000-4733-8ADF-BF4F5A258490}" destId="{026F1381-172E-47C0-B555-E0CF766F0EF7}" srcOrd="1" destOrd="0" presId="urn:microsoft.com/office/officeart/2005/8/layout/process4"/>
    <dgm:cxn modelId="{37CA2639-7C24-4A54-A15A-C254B1677846}" srcId="{87D155E3-28C6-4980-8B7B-A011D7EDFED4}" destId="{3A8FB459-4000-4733-8ADF-BF4F5A258490}" srcOrd="2" destOrd="0" parTransId="{128C7E1C-1907-432B-8EC1-2DBF38BD8D55}" sibTransId="{514CFC04-169F-4B97-9CCF-955D9253CA27}"/>
    <dgm:cxn modelId="{F69A3116-3028-4F0B-A3C6-CAA97A22052F}" type="presOf" srcId="{C9D7C156-72C4-4D28-8F2C-E95DF80488F8}" destId="{966CE611-E93D-4C2B-B0FC-7E649FB827A5}" srcOrd="1" destOrd="0" presId="urn:microsoft.com/office/officeart/2005/8/layout/process4"/>
    <dgm:cxn modelId="{E1C9C5AE-DC8F-4B96-BD64-61B7A0D3195D}" type="presOf" srcId="{CC59CBC9-1568-4ECA-94E1-8BF96F8BBE53}" destId="{76E46178-F462-442C-AE1A-7DF0800CE276}" srcOrd="0" destOrd="0" presId="urn:microsoft.com/office/officeart/2005/8/layout/process4"/>
    <dgm:cxn modelId="{C2BEC866-4536-4BAF-AB0B-F22AF7FC15D8}" type="presOf" srcId="{16D053CE-1D2C-46A9-849C-75161684807B}" destId="{012CD887-4233-4DC3-9379-A2173E5D1188}" srcOrd="0" destOrd="0" presId="urn:microsoft.com/office/officeart/2005/8/layout/process4"/>
    <dgm:cxn modelId="{C22D0D47-2313-4DAC-946A-50AE4DE2A23D}" srcId="{C9D7C156-72C4-4D28-8F2C-E95DF80488F8}" destId="{16D053CE-1D2C-46A9-849C-75161684807B}" srcOrd="1" destOrd="0" parTransId="{B107F1FA-5BFC-4258-8F7E-FFAAAD9D3A5B}" sibTransId="{ECEBD2D4-52C0-4E3A-8B83-441EEEA62FB6}"/>
    <dgm:cxn modelId="{30DED37E-95A6-4FB2-9722-79352F91D831}" type="presOf" srcId="{BB92B2CF-FF82-4C86-B8AA-91FFCFB694CA}" destId="{143D943F-D936-48F1-9ED2-F6591751A05D}" srcOrd="1" destOrd="0" presId="urn:microsoft.com/office/officeart/2005/8/layout/process4"/>
    <dgm:cxn modelId="{A84AB6AC-2008-4450-AE7E-0A810EF7CA22}" type="presOf" srcId="{8D8611AB-4EB9-4AC3-BF4A-EE3505D09FED}" destId="{F70353E2-5426-4601-94F1-F793F365624F}" srcOrd="0" destOrd="0" presId="urn:microsoft.com/office/officeart/2005/8/layout/process4"/>
    <dgm:cxn modelId="{470A3BA7-158C-4FEC-9388-47D6D9B7EE26}" srcId="{3A8FB459-4000-4733-8ADF-BF4F5A258490}" destId="{9E7CEB7A-B7A2-4354-8AFC-BEE0C8F193B6}" srcOrd="0" destOrd="0" parTransId="{D438A8EB-DCEB-4579-9738-13AFFAE145FD}" sibTransId="{E4D3C47B-4E7C-4D61-8CF3-96B9CCC701F2}"/>
    <dgm:cxn modelId="{855EF30A-4779-4D9A-AED7-FEC2C51D1CC4}" srcId="{87D155E3-28C6-4980-8B7B-A011D7EDFED4}" destId="{BB92B2CF-FF82-4C86-B8AA-91FFCFB694CA}" srcOrd="1" destOrd="0" parTransId="{A0C52DDC-1622-46A1-BF8B-FED50DFC6272}" sibTransId="{BB346339-464F-49D3-9356-1EF4D8EAFB50}"/>
    <dgm:cxn modelId="{06E7D809-B44C-4792-8D8A-F400081E360D}" srcId="{3A8FB459-4000-4733-8ADF-BF4F5A258490}" destId="{DDBEB19E-DC43-473D-8507-8EDCB122BE53}" srcOrd="1" destOrd="0" parTransId="{31EDCE23-2163-40E4-BB84-BC67094B1DF0}" sibTransId="{A555E734-97EA-4C7B-BAAD-5C1C16D12042}"/>
    <dgm:cxn modelId="{6AB11750-4A34-451B-B0A5-EAAD80461472}" srcId="{C9D7C156-72C4-4D28-8F2C-E95DF80488F8}" destId="{CC59CBC9-1568-4ECA-94E1-8BF96F8BBE53}" srcOrd="0" destOrd="0" parTransId="{A108FA0A-C789-4E6A-A427-034B3BFE7B41}" sibTransId="{0A72842A-3FB0-4E92-8A4E-B3016C3BCA1D}"/>
    <dgm:cxn modelId="{60DB80A5-DB18-4EC7-B439-0AF46D0D7971}" type="presOf" srcId="{757BFDCA-9CCC-4BDB-BC54-E704B6387DD3}" destId="{74495773-0551-4831-9D08-DD38185B498A}" srcOrd="0" destOrd="0" presId="urn:microsoft.com/office/officeart/2005/8/layout/process4"/>
    <dgm:cxn modelId="{F8F0F237-7C28-44C5-BEFD-142DD379AD88}" type="presOf" srcId="{DDBEB19E-DC43-473D-8507-8EDCB122BE53}" destId="{EA1580D8-A5D8-4866-9797-2A20D4332587}" srcOrd="0" destOrd="0" presId="urn:microsoft.com/office/officeart/2005/8/layout/process4"/>
    <dgm:cxn modelId="{61E70CC1-1D56-4938-BC02-55A68C789D8C}" type="presOf" srcId="{87D155E3-28C6-4980-8B7B-A011D7EDFED4}" destId="{00D5F632-25C8-4ED0-8CA1-97C165F99F0F}" srcOrd="0" destOrd="0" presId="urn:microsoft.com/office/officeart/2005/8/layout/process4"/>
    <dgm:cxn modelId="{D50836E8-1936-4B21-877C-443972753904}" srcId="{BB92B2CF-FF82-4C86-B8AA-91FFCFB694CA}" destId="{757BFDCA-9CCC-4BDB-BC54-E704B6387DD3}" srcOrd="1" destOrd="0" parTransId="{B46A2377-D3F7-4E21-96E1-03DA5C45EE7A}" sibTransId="{01D0257A-2605-4B7B-9D11-CC2C439792F5}"/>
    <dgm:cxn modelId="{0674AFD5-0396-48A1-82AB-F772F412447C}" type="presOf" srcId="{3A8FB459-4000-4733-8ADF-BF4F5A258490}" destId="{BAA4924B-9490-4A18-8824-0C72669C6E38}" srcOrd="0" destOrd="0" presId="urn:microsoft.com/office/officeart/2005/8/layout/process4"/>
    <dgm:cxn modelId="{E58A5F4F-E953-41CC-8CA7-363ACF5E2F19}" type="presOf" srcId="{C9D7C156-72C4-4D28-8F2C-E95DF80488F8}" destId="{CD2FD264-6E04-4666-B911-5BF94A6B6AF0}" srcOrd="0" destOrd="0" presId="urn:microsoft.com/office/officeart/2005/8/layout/process4"/>
    <dgm:cxn modelId="{1E55F4F6-22E1-4EA5-A818-7B5D7598E75A}" type="presOf" srcId="{BB92B2CF-FF82-4C86-B8AA-91FFCFB694CA}" destId="{98813D62-2B31-4F30-9ACD-07A0838DC030}" srcOrd="0" destOrd="0" presId="urn:microsoft.com/office/officeart/2005/8/layout/process4"/>
    <dgm:cxn modelId="{059A8C23-260C-4704-851C-9C48570750AF}" srcId="{BB92B2CF-FF82-4C86-B8AA-91FFCFB694CA}" destId="{8D8611AB-4EB9-4AC3-BF4A-EE3505D09FED}" srcOrd="0" destOrd="0" parTransId="{1422244D-B507-4CE4-8A74-16E27A256FE1}" sibTransId="{D2F354E8-8819-4367-8E54-48E68123383F}"/>
    <dgm:cxn modelId="{68979C45-30BF-4C4F-A6A1-95CE7FEC0FFE}" type="presOf" srcId="{9E7CEB7A-B7A2-4354-8AFC-BEE0C8F193B6}" destId="{C2202CD4-D791-4800-B230-614857DEA5EC}" srcOrd="0" destOrd="0" presId="urn:microsoft.com/office/officeart/2005/8/layout/process4"/>
    <dgm:cxn modelId="{4883C7DA-376F-43A9-A846-49805437C31A}" type="presParOf" srcId="{00D5F632-25C8-4ED0-8CA1-97C165F99F0F}" destId="{3415DE7B-DB97-474E-A15A-6FCF8D3325C7}" srcOrd="0" destOrd="0" presId="urn:microsoft.com/office/officeart/2005/8/layout/process4"/>
    <dgm:cxn modelId="{C56FD9DA-91FC-4F59-A6AC-32621B86A444}" type="presParOf" srcId="{3415DE7B-DB97-474E-A15A-6FCF8D3325C7}" destId="{BAA4924B-9490-4A18-8824-0C72669C6E38}" srcOrd="0" destOrd="0" presId="urn:microsoft.com/office/officeart/2005/8/layout/process4"/>
    <dgm:cxn modelId="{A4F9484C-700A-4962-A521-07B818E99ABF}" type="presParOf" srcId="{3415DE7B-DB97-474E-A15A-6FCF8D3325C7}" destId="{026F1381-172E-47C0-B555-E0CF766F0EF7}" srcOrd="1" destOrd="0" presId="urn:microsoft.com/office/officeart/2005/8/layout/process4"/>
    <dgm:cxn modelId="{455209C3-1B34-4222-8B32-29F001F65B52}" type="presParOf" srcId="{3415DE7B-DB97-474E-A15A-6FCF8D3325C7}" destId="{3EB29E0D-76C9-4E37-A8D4-DDC445D5A673}" srcOrd="2" destOrd="0" presId="urn:microsoft.com/office/officeart/2005/8/layout/process4"/>
    <dgm:cxn modelId="{9FC73E71-08D7-4442-AC8E-6E6C40F165C9}" type="presParOf" srcId="{3EB29E0D-76C9-4E37-A8D4-DDC445D5A673}" destId="{C2202CD4-D791-4800-B230-614857DEA5EC}" srcOrd="0" destOrd="0" presId="urn:microsoft.com/office/officeart/2005/8/layout/process4"/>
    <dgm:cxn modelId="{46898CBE-FDF8-4070-93B8-9D917B33C1C8}" type="presParOf" srcId="{3EB29E0D-76C9-4E37-A8D4-DDC445D5A673}" destId="{EA1580D8-A5D8-4866-9797-2A20D4332587}" srcOrd="1" destOrd="0" presId="urn:microsoft.com/office/officeart/2005/8/layout/process4"/>
    <dgm:cxn modelId="{FCDD33A6-85AC-454E-83EA-F69C96AA5428}" type="presParOf" srcId="{00D5F632-25C8-4ED0-8CA1-97C165F99F0F}" destId="{C02E1640-18EF-4444-BD8D-C33C5EBE55BB}" srcOrd="1" destOrd="0" presId="urn:microsoft.com/office/officeart/2005/8/layout/process4"/>
    <dgm:cxn modelId="{76026B4D-E666-4626-A3AF-49A3B99226DA}" type="presParOf" srcId="{00D5F632-25C8-4ED0-8CA1-97C165F99F0F}" destId="{0E9FFA57-FDDE-463F-BA6E-1F450A68F5D1}" srcOrd="2" destOrd="0" presId="urn:microsoft.com/office/officeart/2005/8/layout/process4"/>
    <dgm:cxn modelId="{8B6D5829-7511-435A-B8A9-E480EEBA3396}" type="presParOf" srcId="{0E9FFA57-FDDE-463F-BA6E-1F450A68F5D1}" destId="{98813D62-2B31-4F30-9ACD-07A0838DC030}" srcOrd="0" destOrd="0" presId="urn:microsoft.com/office/officeart/2005/8/layout/process4"/>
    <dgm:cxn modelId="{C1831806-5EE1-4082-A672-33203BF7EF4E}" type="presParOf" srcId="{0E9FFA57-FDDE-463F-BA6E-1F450A68F5D1}" destId="{143D943F-D936-48F1-9ED2-F6591751A05D}" srcOrd="1" destOrd="0" presId="urn:microsoft.com/office/officeart/2005/8/layout/process4"/>
    <dgm:cxn modelId="{0DAC779C-7BDA-48F4-8930-2A3BE070CDE9}" type="presParOf" srcId="{0E9FFA57-FDDE-463F-BA6E-1F450A68F5D1}" destId="{03B811F2-F310-40DA-BA37-D76CD2444287}" srcOrd="2" destOrd="0" presId="urn:microsoft.com/office/officeart/2005/8/layout/process4"/>
    <dgm:cxn modelId="{948F7221-3C31-4462-84B2-F165F181000E}" type="presParOf" srcId="{03B811F2-F310-40DA-BA37-D76CD2444287}" destId="{F70353E2-5426-4601-94F1-F793F365624F}" srcOrd="0" destOrd="0" presId="urn:microsoft.com/office/officeart/2005/8/layout/process4"/>
    <dgm:cxn modelId="{BA9B131E-7A3B-4130-8065-30EAD57858DD}" type="presParOf" srcId="{03B811F2-F310-40DA-BA37-D76CD2444287}" destId="{74495773-0551-4831-9D08-DD38185B498A}" srcOrd="1" destOrd="0" presId="urn:microsoft.com/office/officeart/2005/8/layout/process4"/>
    <dgm:cxn modelId="{AB4D4E05-0004-43AD-B01A-56B3C4E6BEA0}" type="presParOf" srcId="{00D5F632-25C8-4ED0-8CA1-97C165F99F0F}" destId="{FE1FD908-2FA6-4AC4-81C2-FDDF5C1C5205}" srcOrd="3" destOrd="0" presId="urn:microsoft.com/office/officeart/2005/8/layout/process4"/>
    <dgm:cxn modelId="{CA39D959-442B-45DD-A3F0-433C88811CA2}" type="presParOf" srcId="{00D5F632-25C8-4ED0-8CA1-97C165F99F0F}" destId="{687B7074-FD61-499D-A2C5-91EECB5ED89F}" srcOrd="4" destOrd="0" presId="urn:microsoft.com/office/officeart/2005/8/layout/process4"/>
    <dgm:cxn modelId="{50355508-5C97-49B0-B249-E142885024FC}" type="presParOf" srcId="{687B7074-FD61-499D-A2C5-91EECB5ED89F}" destId="{CD2FD264-6E04-4666-B911-5BF94A6B6AF0}" srcOrd="0" destOrd="0" presId="urn:microsoft.com/office/officeart/2005/8/layout/process4"/>
    <dgm:cxn modelId="{CB9FD9F1-4BDF-415A-849A-84290E9DC77A}" type="presParOf" srcId="{687B7074-FD61-499D-A2C5-91EECB5ED89F}" destId="{966CE611-E93D-4C2B-B0FC-7E649FB827A5}" srcOrd="1" destOrd="0" presId="urn:microsoft.com/office/officeart/2005/8/layout/process4"/>
    <dgm:cxn modelId="{DB88BC4B-7AB0-46D6-A3ED-D99BD412C864}" type="presParOf" srcId="{687B7074-FD61-499D-A2C5-91EECB5ED89F}" destId="{1EF6A6D7-6765-4DAB-96E5-B2F1B5936EBD}" srcOrd="2" destOrd="0" presId="urn:microsoft.com/office/officeart/2005/8/layout/process4"/>
    <dgm:cxn modelId="{6FF3C5F2-EF68-44C5-8283-9B5D994F871A}" type="presParOf" srcId="{1EF6A6D7-6765-4DAB-96E5-B2F1B5936EBD}" destId="{76E46178-F462-442C-AE1A-7DF0800CE276}" srcOrd="0" destOrd="0" presId="urn:microsoft.com/office/officeart/2005/8/layout/process4"/>
    <dgm:cxn modelId="{5270E3AF-348B-481B-B951-A48256863732}" type="presParOf" srcId="{1EF6A6D7-6765-4DAB-96E5-B2F1B5936EBD}" destId="{012CD887-4233-4DC3-9379-A2173E5D1188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F1381-172E-47C0-B555-E0CF766F0EF7}">
      <dsp:nvSpPr>
        <dsp:cNvPr id="0" name=""/>
        <dsp:cNvSpPr/>
      </dsp:nvSpPr>
      <dsp:spPr>
        <a:xfrm>
          <a:off x="0" y="3318953"/>
          <a:ext cx="4998148" cy="10893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>
              <a:solidFill>
                <a:schemeClr val="tx2"/>
              </a:solidFill>
            </a:rPr>
            <a:t>Vandværker</a:t>
          </a:r>
          <a:endParaRPr lang="da-DK" sz="2000" kern="1200" dirty="0">
            <a:solidFill>
              <a:schemeClr val="tx2"/>
            </a:solidFill>
          </a:endParaRPr>
        </a:p>
      </dsp:txBody>
      <dsp:txXfrm>
        <a:off x="0" y="3318953"/>
        <a:ext cx="4998148" cy="588251"/>
      </dsp:txXfrm>
    </dsp:sp>
    <dsp:sp modelId="{C2202CD4-D791-4800-B230-614857DEA5EC}">
      <dsp:nvSpPr>
        <dsp:cNvPr id="0" name=""/>
        <dsp:cNvSpPr/>
      </dsp:nvSpPr>
      <dsp:spPr>
        <a:xfrm>
          <a:off x="0" y="3885418"/>
          <a:ext cx="2499074" cy="5011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Beskyttelse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2001-</a:t>
          </a:r>
          <a:r>
            <a:rPr lang="da-DK" sz="1200" kern="1200" dirty="0" smtClean="0"/>
            <a:t>……</a:t>
          </a:r>
          <a:endParaRPr lang="da-DK" sz="1200" kern="1200" dirty="0"/>
        </a:p>
      </dsp:txBody>
      <dsp:txXfrm>
        <a:off x="0" y="3885418"/>
        <a:ext cx="2499074" cy="501103"/>
      </dsp:txXfrm>
    </dsp:sp>
    <dsp:sp modelId="{EA1580D8-A5D8-4866-9797-2A20D4332587}">
      <dsp:nvSpPr>
        <dsp:cNvPr id="0" name=""/>
        <dsp:cNvSpPr/>
      </dsp:nvSpPr>
      <dsp:spPr>
        <a:xfrm>
          <a:off x="2499074" y="3885418"/>
          <a:ext cx="2499074" cy="5011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Forbrugerne betaler</a:t>
          </a:r>
          <a:endParaRPr lang="da-DK" sz="1200" kern="1200" dirty="0"/>
        </a:p>
      </dsp:txBody>
      <dsp:txXfrm>
        <a:off x="2499074" y="3885418"/>
        <a:ext cx="2499074" cy="501103"/>
      </dsp:txXfrm>
    </dsp:sp>
    <dsp:sp modelId="{143D943F-D936-48F1-9ED2-F6591751A05D}">
      <dsp:nvSpPr>
        <dsp:cNvPr id="0" name=""/>
        <dsp:cNvSpPr/>
      </dsp:nvSpPr>
      <dsp:spPr>
        <a:xfrm rot="10800000">
          <a:off x="0" y="1659866"/>
          <a:ext cx="4998148" cy="167542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>
              <a:solidFill>
                <a:schemeClr val="tx2"/>
              </a:solidFill>
            </a:rPr>
            <a:t>Kommuner</a:t>
          </a:r>
          <a:endParaRPr lang="da-DK" sz="2000" kern="1200" dirty="0">
            <a:solidFill>
              <a:schemeClr val="tx2"/>
            </a:solidFill>
          </a:endParaRPr>
        </a:p>
      </dsp:txBody>
      <dsp:txXfrm rot="-10800000">
        <a:off x="0" y="1659866"/>
        <a:ext cx="4998148" cy="588075"/>
      </dsp:txXfrm>
    </dsp:sp>
    <dsp:sp modelId="{F70353E2-5426-4601-94F1-F793F365624F}">
      <dsp:nvSpPr>
        <dsp:cNvPr id="0" name=""/>
        <dsp:cNvSpPr/>
      </dsp:nvSpPr>
      <dsp:spPr>
        <a:xfrm>
          <a:off x="0" y="2247941"/>
          <a:ext cx="2499074" cy="5009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Indsatsplaner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2005-2019</a:t>
          </a:r>
          <a:endParaRPr lang="da-DK" sz="1200" kern="1200" dirty="0"/>
        </a:p>
      </dsp:txBody>
      <dsp:txXfrm>
        <a:off x="0" y="2247941"/>
        <a:ext cx="2499074" cy="500952"/>
      </dsp:txXfrm>
    </dsp:sp>
    <dsp:sp modelId="{74495773-0551-4831-9D08-DD38185B498A}">
      <dsp:nvSpPr>
        <dsp:cNvPr id="0" name=""/>
        <dsp:cNvSpPr/>
      </dsp:nvSpPr>
      <dsp:spPr>
        <a:xfrm>
          <a:off x="2499074" y="2247941"/>
          <a:ext cx="2499074" cy="5009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Indhold: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Hvorfor? Hvad? Hvor? Hvem?</a:t>
          </a:r>
          <a:endParaRPr lang="da-DK" sz="1200" kern="1200" dirty="0"/>
        </a:p>
      </dsp:txBody>
      <dsp:txXfrm>
        <a:off x="2499074" y="2247941"/>
        <a:ext cx="2499074" cy="500952"/>
      </dsp:txXfrm>
    </dsp:sp>
    <dsp:sp modelId="{966CE611-E93D-4C2B-B0FC-7E649FB827A5}">
      <dsp:nvSpPr>
        <dsp:cNvPr id="0" name=""/>
        <dsp:cNvSpPr/>
      </dsp:nvSpPr>
      <dsp:spPr>
        <a:xfrm rot="10800000">
          <a:off x="0" y="779"/>
          <a:ext cx="4998148" cy="167542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>
              <a:solidFill>
                <a:schemeClr val="tx2"/>
              </a:solidFill>
            </a:rPr>
            <a:t>Staten (Miljøstyrelsen)</a:t>
          </a:r>
          <a:endParaRPr lang="da-DK" sz="2000" kern="1200" dirty="0">
            <a:solidFill>
              <a:schemeClr val="tx2"/>
            </a:solidFill>
          </a:endParaRPr>
        </a:p>
      </dsp:txBody>
      <dsp:txXfrm rot="-10800000">
        <a:off x="0" y="779"/>
        <a:ext cx="4998148" cy="588075"/>
      </dsp:txXfrm>
    </dsp:sp>
    <dsp:sp modelId="{76E46178-F462-442C-AE1A-7DF0800CE276}">
      <dsp:nvSpPr>
        <dsp:cNvPr id="0" name=""/>
        <dsp:cNvSpPr/>
      </dsp:nvSpPr>
      <dsp:spPr>
        <a:xfrm>
          <a:off x="0" y="588854"/>
          <a:ext cx="2499074" cy="5009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Kortlægning (2000-”2015”)</a:t>
          </a:r>
          <a:endParaRPr lang="da-DK" sz="1200" kern="1200" dirty="0"/>
        </a:p>
      </dsp:txBody>
      <dsp:txXfrm>
        <a:off x="0" y="588854"/>
        <a:ext cx="2499074" cy="500952"/>
      </dsp:txXfrm>
    </dsp:sp>
    <dsp:sp modelId="{012CD887-4233-4DC3-9379-A2173E5D1188}">
      <dsp:nvSpPr>
        <dsp:cNvPr id="0" name=""/>
        <dsp:cNvSpPr/>
      </dsp:nvSpPr>
      <dsp:spPr>
        <a:xfrm>
          <a:off x="2499074" y="588854"/>
          <a:ext cx="2499074" cy="5009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Nitrat: 6.800 km</a:t>
          </a:r>
          <a:r>
            <a:rPr lang="da-DK" sz="1200" kern="1200" baseline="30000" dirty="0" smtClean="0"/>
            <a:t>2</a:t>
          </a:r>
          <a:r>
            <a:rPr lang="da-DK" sz="1200" kern="1200" dirty="0" smtClean="0"/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200" kern="1200" dirty="0" smtClean="0"/>
            <a:t>Pesticider: 714 km</a:t>
          </a:r>
          <a:r>
            <a:rPr lang="da-DK" sz="1200" kern="1200" baseline="30000" dirty="0" smtClean="0"/>
            <a:t>2</a:t>
          </a:r>
          <a:endParaRPr lang="da-DK" sz="1200" kern="1200" dirty="0" smtClean="0"/>
        </a:p>
      </dsp:txBody>
      <dsp:txXfrm>
        <a:off x="2499074" y="588854"/>
        <a:ext cx="2499074" cy="500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316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31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Enter picture or leave as background color</a:t>
            </a:r>
          </a:p>
        </p:txBody>
      </p:sp>
      <p:sp>
        <p:nvSpPr>
          <p:cNvPr id="11" name="Logo on top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526185" y="6270269"/>
            <a:ext cx="1040400" cy="327600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4" name="Date_DateCustomA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02-05-2017</a:t>
            </a:r>
            <a:endParaRPr lang="en-US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ext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70740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164800" y="2051050"/>
            <a:ext cx="3403313" cy="3817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05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ex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393801" y="2051050"/>
            <a:ext cx="7174312" cy="3817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915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Gra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US" noProof="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Logo on top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526185" y="6270269"/>
            <a:ext cx="1040400" cy="327600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595959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3" name="White line"/>
          <p:cNvSpPr>
            <a:spLocks noGrp="1"/>
          </p:cNvSpPr>
          <p:nvPr>
            <p:ph type="body" sz="quarter" idx="16" hasCustomPrompt="1"/>
          </p:nvPr>
        </p:nvSpPr>
        <p:spPr>
          <a:xfrm>
            <a:off x="554400" y="633600"/>
            <a:ext cx="100800" cy="8856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272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lIns="0" tIns="900000"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US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Logo on top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0526185" y="6270269"/>
            <a:ext cx="1040400" cy="327600"/>
          </a:xfrm>
          <a:custGeom>
            <a:avLst/>
            <a:gdLst>
              <a:gd name="connsiteX0" fmla="*/ 968375 w 3876676"/>
              <a:gd name="connsiteY0" fmla="*/ 557213 h 1212806"/>
              <a:gd name="connsiteX1" fmla="*/ 1176338 w 3876676"/>
              <a:gd name="connsiteY1" fmla="*/ 557213 h 1212806"/>
              <a:gd name="connsiteX2" fmla="*/ 1176338 w 3876676"/>
              <a:gd name="connsiteY2" fmla="*/ 1193801 h 1212806"/>
              <a:gd name="connsiteX3" fmla="*/ 968375 w 3876676"/>
              <a:gd name="connsiteY3" fmla="*/ 1193801 h 1212806"/>
              <a:gd name="connsiteX4" fmla="*/ 0 w 3876676"/>
              <a:gd name="connsiteY4" fmla="*/ 557213 h 1212806"/>
              <a:gd name="connsiteX5" fmla="*/ 239712 w 3876676"/>
              <a:gd name="connsiteY5" fmla="*/ 557213 h 1212806"/>
              <a:gd name="connsiteX6" fmla="*/ 561975 w 3876676"/>
              <a:gd name="connsiteY6" fmla="*/ 893763 h 1212806"/>
              <a:gd name="connsiteX7" fmla="*/ 581025 w 3876676"/>
              <a:gd name="connsiteY7" fmla="*/ 560388 h 1212806"/>
              <a:gd name="connsiteX8" fmla="*/ 782638 w 3876676"/>
              <a:gd name="connsiteY8" fmla="*/ 560388 h 1212806"/>
              <a:gd name="connsiteX9" fmla="*/ 782638 w 3876676"/>
              <a:gd name="connsiteY9" fmla="*/ 1193801 h 1212806"/>
              <a:gd name="connsiteX10" fmla="*/ 590550 w 3876676"/>
              <a:gd name="connsiteY10" fmla="*/ 1193801 h 1212806"/>
              <a:gd name="connsiteX11" fmla="*/ 214312 w 3876676"/>
              <a:gd name="connsiteY11" fmla="*/ 811213 h 1212806"/>
              <a:gd name="connsiteX12" fmla="*/ 192087 w 3876676"/>
              <a:gd name="connsiteY12" fmla="*/ 1193801 h 1212806"/>
              <a:gd name="connsiteX13" fmla="*/ 0 w 3876676"/>
              <a:gd name="connsiteY13" fmla="*/ 1193801 h 1212806"/>
              <a:gd name="connsiteX14" fmla="*/ 1748787 w 3876676"/>
              <a:gd name="connsiteY14" fmla="*/ 547727 h 1212806"/>
              <a:gd name="connsiteX15" fmla="*/ 2081150 w 3876676"/>
              <a:gd name="connsiteY15" fmla="*/ 743800 h 1212806"/>
              <a:gd name="connsiteX16" fmla="*/ 1918165 w 3876676"/>
              <a:gd name="connsiteY16" fmla="*/ 962372 h 1212806"/>
              <a:gd name="connsiteX17" fmla="*/ 2081150 w 3876676"/>
              <a:gd name="connsiteY17" fmla="*/ 1193801 h 1212806"/>
              <a:gd name="connsiteX18" fmla="*/ 1860640 w 3876676"/>
              <a:gd name="connsiteY18" fmla="*/ 1193801 h 1212806"/>
              <a:gd name="connsiteX19" fmla="*/ 1656109 w 3876676"/>
              <a:gd name="connsiteY19" fmla="*/ 972015 h 1212806"/>
              <a:gd name="connsiteX20" fmla="*/ 1656109 w 3876676"/>
              <a:gd name="connsiteY20" fmla="*/ 872371 h 1212806"/>
              <a:gd name="connsiteX21" fmla="*/ 1854249 w 3876676"/>
              <a:gd name="connsiteY21" fmla="*/ 756657 h 1212806"/>
              <a:gd name="connsiteX22" fmla="*/ 1710438 w 3876676"/>
              <a:gd name="connsiteY22" fmla="*/ 676299 h 1212806"/>
              <a:gd name="connsiteX23" fmla="*/ 1582606 w 3876676"/>
              <a:gd name="connsiteY23" fmla="*/ 682728 h 1212806"/>
              <a:gd name="connsiteX24" fmla="*/ 1550648 w 3876676"/>
              <a:gd name="connsiteY24" fmla="*/ 1193801 h 1212806"/>
              <a:gd name="connsiteX25" fmla="*/ 1358900 w 3876676"/>
              <a:gd name="connsiteY25" fmla="*/ 1193801 h 1212806"/>
              <a:gd name="connsiteX26" fmla="*/ 1358900 w 3876676"/>
              <a:gd name="connsiteY26" fmla="*/ 557370 h 1212806"/>
              <a:gd name="connsiteX27" fmla="*/ 1748787 w 3876676"/>
              <a:gd name="connsiteY27" fmla="*/ 547727 h 1212806"/>
              <a:gd name="connsiteX28" fmla="*/ 3505842 w 3876676"/>
              <a:gd name="connsiteY28" fmla="*/ 533444 h 1212806"/>
              <a:gd name="connsiteX29" fmla="*/ 3831920 w 3876676"/>
              <a:gd name="connsiteY29" fmla="*/ 549540 h 1212806"/>
              <a:gd name="connsiteX30" fmla="*/ 3831920 w 3876676"/>
              <a:gd name="connsiteY30" fmla="*/ 697618 h 1212806"/>
              <a:gd name="connsiteX31" fmla="*/ 3579369 w 3876676"/>
              <a:gd name="connsiteY31" fmla="*/ 675085 h 1212806"/>
              <a:gd name="connsiteX32" fmla="*/ 3419527 w 3876676"/>
              <a:gd name="connsiteY32" fmla="*/ 729809 h 1212806"/>
              <a:gd name="connsiteX33" fmla="*/ 3521826 w 3876676"/>
              <a:gd name="connsiteY33" fmla="*/ 778096 h 1212806"/>
              <a:gd name="connsiteX34" fmla="*/ 3876676 w 3876676"/>
              <a:gd name="connsiteY34" fmla="*/ 996994 h 1212806"/>
              <a:gd name="connsiteX35" fmla="*/ 3505842 w 3876676"/>
              <a:gd name="connsiteY35" fmla="*/ 1212674 h 1212806"/>
              <a:gd name="connsiteX36" fmla="*/ 3208535 w 3876676"/>
              <a:gd name="connsiteY36" fmla="*/ 1193359 h 1212806"/>
              <a:gd name="connsiteX37" fmla="*/ 3208535 w 3876676"/>
              <a:gd name="connsiteY37" fmla="*/ 1032404 h 1212806"/>
              <a:gd name="connsiteX38" fmla="*/ 3451495 w 3876676"/>
              <a:gd name="connsiteY38" fmla="*/ 1064595 h 1212806"/>
              <a:gd name="connsiteX39" fmla="*/ 3649700 w 3876676"/>
              <a:gd name="connsiteY39" fmla="*/ 1006652 h 1212806"/>
              <a:gd name="connsiteX40" fmla="*/ 3560188 w 3876676"/>
              <a:gd name="connsiteY40" fmla="*/ 964803 h 1212806"/>
              <a:gd name="connsiteX41" fmla="*/ 3179763 w 3876676"/>
              <a:gd name="connsiteY41" fmla="*/ 749124 h 1212806"/>
              <a:gd name="connsiteX42" fmla="*/ 3505842 w 3876676"/>
              <a:gd name="connsiteY42" fmla="*/ 533444 h 1212806"/>
              <a:gd name="connsiteX43" fmla="*/ 2179638 w 3876676"/>
              <a:gd name="connsiteY43" fmla="*/ 476250 h 1212806"/>
              <a:gd name="connsiteX44" fmla="*/ 2182834 w 3876676"/>
              <a:gd name="connsiteY44" fmla="*/ 476250 h 1212806"/>
              <a:gd name="connsiteX45" fmla="*/ 2368233 w 3876676"/>
              <a:gd name="connsiteY45" fmla="*/ 810892 h 1212806"/>
              <a:gd name="connsiteX46" fmla="*/ 2499290 w 3876676"/>
              <a:gd name="connsiteY46" fmla="*/ 556693 h 1212806"/>
              <a:gd name="connsiteX47" fmla="*/ 2812550 w 3876676"/>
              <a:gd name="connsiteY47" fmla="*/ 556693 h 1212806"/>
              <a:gd name="connsiteX48" fmla="*/ 2962787 w 3876676"/>
              <a:gd name="connsiteY48" fmla="*/ 855940 h 1212806"/>
              <a:gd name="connsiteX49" fmla="*/ 3122613 w 3876676"/>
              <a:gd name="connsiteY49" fmla="*/ 1193800 h 1212806"/>
              <a:gd name="connsiteX50" fmla="*/ 2918035 w 3876676"/>
              <a:gd name="connsiteY50" fmla="*/ 1193800 h 1212806"/>
              <a:gd name="connsiteX51" fmla="*/ 2652724 w 3876676"/>
              <a:gd name="connsiteY51" fmla="*/ 720796 h 1212806"/>
              <a:gd name="connsiteX52" fmla="*/ 2550435 w 3876676"/>
              <a:gd name="connsiteY52" fmla="*/ 907424 h 1212806"/>
              <a:gd name="connsiteX53" fmla="*/ 2662313 w 3876676"/>
              <a:gd name="connsiteY53" fmla="*/ 926730 h 1212806"/>
              <a:gd name="connsiteX54" fmla="*/ 2662313 w 3876676"/>
              <a:gd name="connsiteY54" fmla="*/ 1103704 h 1212806"/>
              <a:gd name="connsiteX55" fmla="*/ 2460932 w 3876676"/>
              <a:gd name="connsiteY55" fmla="*/ 1068309 h 1212806"/>
              <a:gd name="connsiteX56" fmla="*/ 2393805 w 3876676"/>
              <a:gd name="connsiteY56" fmla="*/ 1193800 h 1212806"/>
              <a:gd name="connsiteX57" fmla="*/ 2189227 w 3876676"/>
              <a:gd name="connsiteY57" fmla="*/ 1193800 h 1212806"/>
              <a:gd name="connsiteX58" fmla="*/ 2294713 w 3876676"/>
              <a:gd name="connsiteY58" fmla="*/ 965343 h 1212806"/>
              <a:gd name="connsiteX59" fmla="*/ 2179638 w 3876676"/>
              <a:gd name="connsiteY59" fmla="*/ 749756 h 1212806"/>
              <a:gd name="connsiteX60" fmla="*/ 2179638 w 3876676"/>
              <a:gd name="connsiteY60" fmla="*/ 476250 h 1212806"/>
              <a:gd name="connsiteX61" fmla="*/ 2665413 w 3876676"/>
              <a:gd name="connsiteY61" fmla="*/ 0 h 1212806"/>
              <a:gd name="connsiteX62" fmla="*/ 2665413 w 3876676"/>
              <a:gd name="connsiteY62" fmla="*/ 199390 h 1212806"/>
              <a:gd name="connsiteX63" fmla="*/ 2313126 w 3876676"/>
              <a:gd name="connsiteY63" fmla="*/ 498475 h 1212806"/>
              <a:gd name="connsiteX64" fmla="*/ 2300315 w 3876676"/>
              <a:gd name="connsiteY64" fmla="*/ 395564 h 1212806"/>
              <a:gd name="connsiteX65" fmla="*/ 2665413 w 3876676"/>
              <a:gd name="connsiteY65" fmla="*/ 0 h 121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876676" h="1212806">
                <a:moveTo>
                  <a:pt x="968375" y="557213"/>
                </a:moveTo>
                <a:lnTo>
                  <a:pt x="1176338" y="557213"/>
                </a:lnTo>
                <a:lnTo>
                  <a:pt x="1176338" y="1193801"/>
                </a:lnTo>
                <a:lnTo>
                  <a:pt x="968375" y="1193801"/>
                </a:lnTo>
                <a:close/>
                <a:moveTo>
                  <a:pt x="0" y="557213"/>
                </a:moveTo>
                <a:lnTo>
                  <a:pt x="239712" y="557213"/>
                </a:lnTo>
                <a:lnTo>
                  <a:pt x="561975" y="893763"/>
                </a:lnTo>
                <a:lnTo>
                  <a:pt x="581025" y="560388"/>
                </a:lnTo>
                <a:lnTo>
                  <a:pt x="782638" y="560388"/>
                </a:lnTo>
                <a:lnTo>
                  <a:pt x="782638" y="1193801"/>
                </a:lnTo>
                <a:lnTo>
                  <a:pt x="590550" y="1193801"/>
                </a:lnTo>
                <a:lnTo>
                  <a:pt x="214312" y="811213"/>
                </a:lnTo>
                <a:lnTo>
                  <a:pt x="192087" y="1193801"/>
                </a:lnTo>
                <a:lnTo>
                  <a:pt x="0" y="1193801"/>
                </a:lnTo>
                <a:close/>
                <a:moveTo>
                  <a:pt x="1748787" y="547727"/>
                </a:moveTo>
                <a:cubicBezTo>
                  <a:pt x="1892598" y="547727"/>
                  <a:pt x="2068367" y="583085"/>
                  <a:pt x="2081150" y="743800"/>
                </a:cubicBezTo>
                <a:cubicBezTo>
                  <a:pt x="2090738" y="917372"/>
                  <a:pt x="1918165" y="962372"/>
                  <a:pt x="1918165" y="962372"/>
                </a:cubicBezTo>
                <a:cubicBezTo>
                  <a:pt x="1918165" y="962372"/>
                  <a:pt x="1918165" y="962372"/>
                  <a:pt x="2081150" y="1193801"/>
                </a:cubicBezTo>
                <a:cubicBezTo>
                  <a:pt x="2081150" y="1193801"/>
                  <a:pt x="2081150" y="1193801"/>
                  <a:pt x="1860640" y="1193801"/>
                </a:cubicBezTo>
                <a:cubicBezTo>
                  <a:pt x="1860640" y="1193801"/>
                  <a:pt x="1860640" y="1193801"/>
                  <a:pt x="1656109" y="972015"/>
                </a:cubicBezTo>
                <a:cubicBezTo>
                  <a:pt x="1656109" y="972015"/>
                  <a:pt x="1656109" y="972015"/>
                  <a:pt x="1656109" y="872371"/>
                </a:cubicBezTo>
                <a:cubicBezTo>
                  <a:pt x="1838270" y="872371"/>
                  <a:pt x="1857444" y="811300"/>
                  <a:pt x="1854249" y="756657"/>
                </a:cubicBezTo>
                <a:cubicBezTo>
                  <a:pt x="1851053" y="705228"/>
                  <a:pt x="1790333" y="676299"/>
                  <a:pt x="1710438" y="676299"/>
                </a:cubicBezTo>
                <a:cubicBezTo>
                  <a:pt x="1659305" y="676299"/>
                  <a:pt x="1582606" y="682728"/>
                  <a:pt x="1582606" y="682728"/>
                </a:cubicBezTo>
                <a:cubicBezTo>
                  <a:pt x="1582606" y="682728"/>
                  <a:pt x="1582606" y="682728"/>
                  <a:pt x="1550648" y="1193801"/>
                </a:cubicBezTo>
                <a:cubicBezTo>
                  <a:pt x="1550648" y="1193801"/>
                  <a:pt x="1550648" y="1193801"/>
                  <a:pt x="1358900" y="1193801"/>
                </a:cubicBezTo>
                <a:cubicBezTo>
                  <a:pt x="1358900" y="1193801"/>
                  <a:pt x="1358900" y="1193801"/>
                  <a:pt x="1358900" y="557370"/>
                </a:cubicBezTo>
                <a:cubicBezTo>
                  <a:pt x="1358900" y="557370"/>
                  <a:pt x="1633738" y="544513"/>
                  <a:pt x="1748787" y="547727"/>
                </a:cubicBezTo>
                <a:close/>
                <a:moveTo>
                  <a:pt x="3505842" y="533444"/>
                </a:moveTo>
                <a:cubicBezTo>
                  <a:pt x="3668881" y="530225"/>
                  <a:pt x="3831920" y="549540"/>
                  <a:pt x="3831920" y="549540"/>
                </a:cubicBezTo>
                <a:cubicBezTo>
                  <a:pt x="3831920" y="549540"/>
                  <a:pt x="3831920" y="549540"/>
                  <a:pt x="3831920" y="697618"/>
                </a:cubicBezTo>
                <a:cubicBezTo>
                  <a:pt x="3831920" y="697618"/>
                  <a:pt x="3688062" y="675085"/>
                  <a:pt x="3579369" y="675085"/>
                </a:cubicBezTo>
                <a:cubicBezTo>
                  <a:pt x="3470676" y="675085"/>
                  <a:pt x="3416330" y="687961"/>
                  <a:pt x="3419527" y="729809"/>
                </a:cubicBezTo>
                <a:cubicBezTo>
                  <a:pt x="3419527" y="758781"/>
                  <a:pt x="3454692" y="774877"/>
                  <a:pt x="3521826" y="778096"/>
                </a:cubicBezTo>
                <a:cubicBezTo>
                  <a:pt x="3617731" y="784534"/>
                  <a:pt x="3876676" y="762000"/>
                  <a:pt x="3876676" y="996994"/>
                </a:cubicBezTo>
                <a:cubicBezTo>
                  <a:pt x="3876676" y="1225550"/>
                  <a:pt x="3566582" y="1212674"/>
                  <a:pt x="3505842" y="1212674"/>
                </a:cubicBezTo>
                <a:cubicBezTo>
                  <a:pt x="3377968" y="1212674"/>
                  <a:pt x="3208535" y="1193359"/>
                  <a:pt x="3208535" y="1193359"/>
                </a:cubicBezTo>
                <a:cubicBezTo>
                  <a:pt x="3208535" y="1193359"/>
                  <a:pt x="3208535" y="1193359"/>
                  <a:pt x="3208535" y="1032404"/>
                </a:cubicBezTo>
                <a:cubicBezTo>
                  <a:pt x="3208535" y="1032404"/>
                  <a:pt x="3326818" y="1064595"/>
                  <a:pt x="3451495" y="1064595"/>
                </a:cubicBezTo>
                <a:cubicBezTo>
                  <a:pt x="3576172" y="1064595"/>
                  <a:pt x="3656094" y="1054938"/>
                  <a:pt x="3649700" y="1006652"/>
                </a:cubicBezTo>
                <a:cubicBezTo>
                  <a:pt x="3646503" y="974461"/>
                  <a:pt x="3604944" y="964803"/>
                  <a:pt x="3560188" y="964803"/>
                </a:cubicBezTo>
                <a:cubicBezTo>
                  <a:pt x="3448299" y="964803"/>
                  <a:pt x="3182960" y="958365"/>
                  <a:pt x="3179763" y="749124"/>
                </a:cubicBezTo>
                <a:cubicBezTo>
                  <a:pt x="3179763" y="533444"/>
                  <a:pt x="3448299" y="536663"/>
                  <a:pt x="3505842" y="533444"/>
                </a:cubicBezTo>
                <a:close/>
                <a:moveTo>
                  <a:pt x="2179638" y="476250"/>
                </a:moveTo>
                <a:cubicBezTo>
                  <a:pt x="2179638" y="476250"/>
                  <a:pt x="2179638" y="476250"/>
                  <a:pt x="2182834" y="476250"/>
                </a:cubicBezTo>
                <a:cubicBezTo>
                  <a:pt x="2192424" y="547040"/>
                  <a:pt x="2230782" y="695055"/>
                  <a:pt x="2368233" y="810892"/>
                </a:cubicBezTo>
                <a:cubicBezTo>
                  <a:pt x="2467325" y="604959"/>
                  <a:pt x="2499290" y="556693"/>
                  <a:pt x="2499290" y="556693"/>
                </a:cubicBezTo>
                <a:cubicBezTo>
                  <a:pt x="2499290" y="556693"/>
                  <a:pt x="2499290" y="556693"/>
                  <a:pt x="2812550" y="556693"/>
                </a:cubicBezTo>
                <a:cubicBezTo>
                  <a:pt x="2812550" y="556693"/>
                  <a:pt x="2841319" y="604959"/>
                  <a:pt x="2962787" y="855940"/>
                </a:cubicBezTo>
                <a:cubicBezTo>
                  <a:pt x="3097041" y="1132664"/>
                  <a:pt x="3122613" y="1193800"/>
                  <a:pt x="3122613" y="1193800"/>
                </a:cubicBezTo>
                <a:cubicBezTo>
                  <a:pt x="3122613" y="1193800"/>
                  <a:pt x="3122613" y="1193800"/>
                  <a:pt x="2918035" y="1193800"/>
                </a:cubicBezTo>
                <a:cubicBezTo>
                  <a:pt x="2918035" y="1193800"/>
                  <a:pt x="2918035" y="1193800"/>
                  <a:pt x="2652724" y="720796"/>
                </a:cubicBezTo>
                <a:cubicBezTo>
                  <a:pt x="2652724" y="720796"/>
                  <a:pt x="2652724" y="720796"/>
                  <a:pt x="2550435" y="907424"/>
                </a:cubicBezTo>
                <a:cubicBezTo>
                  <a:pt x="2617562" y="929948"/>
                  <a:pt x="2662313" y="926730"/>
                  <a:pt x="2662313" y="926730"/>
                </a:cubicBezTo>
                <a:cubicBezTo>
                  <a:pt x="2662313" y="926730"/>
                  <a:pt x="2662313" y="926730"/>
                  <a:pt x="2662313" y="1103704"/>
                </a:cubicBezTo>
                <a:cubicBezTo>
                  <a:pt x="2662313" y="1103704"/>
                  <a:pt x="2563221" y="1106922"/>
                  <a:pt x="2460932" y="1068309"/>
                </a:cubicBezTo>
                <a:cubicBezTo>
                  <a:pt x="2460932" y="1068309"/>
                  <a:pt x="2460932" y="1068309"/>
                  <a:pt x="2393805" y="1193800"/>
                </a:cubicBezTo>
                <a:cubicBezTo>
                  <a:pt x="2393805" y="1193800"/>
                  <a:pt x="2393805" y="1193800"/>
                  <a:pt x="2189227" y="1193800"/>
                </a:cubicBezTo>
                <a:cubicBezTo>
                  <a:pt x="2189227" y="1193800"/>
                  <a:pt x="2205210" y="1155188"/>
                  <a:pt x="2294713" y="965343"/>
                </a:cubicBezTo>
                <a:cubicBezTo>
                  <a:pt x="2202013" y="865593"/>
                  <a:pt x="2179638" y="749756"/>
                  <a:pt x="2179638" y="749756"/>
                </a:cubicBezTo>
                <a:cubicBezTo>
                  <a:pt x="2179638" y="749756"/>
                  <a:pt x="2179638" y="749756"/>
                  <a:pt x="2179638" y="476250"/>
                </a:cubicBezTo>
                <a:close/>
                <a:moveTo>
                  <a:pt x="2665413" y="0"/>
                </a:moveTo>
                <a:cubicBezTo>
                  <a:pt x="2665413" y="0"/>
                  <a:pt x="2665413" y="0"/>
                  <a:pt x="2665413" y="199390"/>
                </a:cubicBezTo>
                <a:cubicBezTo>
                  <a:pt x="2476459" y="205822"/>
                  <a:pt x="2341949" y="356972"/>
                  <a:pt x="2313126" y="498475"/>
                </a:cubicBezTo>
                <a:cubicBezTo>
                  <a:pt x="2303518" y="466315"/>
                  <a:pt x="2300315" y="430940"/>
                  <a:pt x="2300315" y="395564"/>
                </a:cubicBezTo>
                <a:cubicBezTo>
                  <a:pt x="2297113" y="260493"/>
                  <a:pt x="2399596" y="32160"/>
                  <a:pt x="2665413" y="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0" tIns="0" rIns="0" bIns="0">
            <a:norm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11" name="White line"/>
          <p:cNvSpPr>
            <a:spLocks noGrp="1"/>
          </p:cNvSpPr>
          <p:nvPr>
            <p:ph type="body" sz="quarter" idx="16" hasCustomPrompt="1"/>
          </p:nvPr>
        </p:nvSpPr>
        <p:spPr>
          <a:xfrm>
            <a:off x="554400" y="633600"/>
            <a:ext cx="100800" cy="8856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155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7419" y="614363"/>
            <a:ext cx="5308581" cy="3007255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“Enter quotation”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4917" y="3621618"/>
            <a:ext cx="5281083" cy="575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Enter source</a:t>
            </a:r>
          </a:p>
        </p:txBody>
      </p:sp>
      <p:sp>
        <p:nvSpPr>
          <p:cNvPr id="9" name="White line"/>
          <p:cNvSpPr/>
          <p:nvPr/>
        </p:nvSpPr>
        <p:spPr>
          <a:xfrm>
            <a:off x="553468" y="632709"/>
            <a:ext cx="101600" cy="286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506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(attention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7419" y="614363"/>
            <a:ext cx="5308581" cy="300725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“Enter quotation”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4917" y="3621618"/>
            <a:ext cx="5281083" cy="575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Enter source</a:t>
            </a:r>
          </a:p>
        </p:txBody>
      </p:sp>
      <p:sp>
        <p:nvSpPr>
          <p:cNvPr id="13" name="White line"/>
          <p:cNvSpPr/>
          <p:nvPr/>
        </p:nvSpPr>
        <p:spPr>
          <a:xfrm>
            <a:off x="553468" y="632709"/>
            <a:ext cx="101600" cy="286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dirty="0" err="1"/>
          </a:p>
        </p:txBody>
      </p:sp>
      <p:pic>
        <p:nvPicPr>
          <p:cNvPr id="6" name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85" y="6270269"/>
            <a:ext cx="1041148" cy="32662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896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600645" y="3418939"/>
            <a:ext cx="3930056" cy="2401627"/>
          </a:xfrm>
          <a:prstGeom prst="rect">
            <a:avLst/>
          </a:prstGeom>
          <a:solidFill>
            <a:srgbClr val="F2F1EC"/>
          </a:solidFill>
          <a:ln w="101600" cap="sq">
            <a:solidFill>
              <a:srgbClr val="FFFFFF"/>
            </a:solidFill>
            <a:miter lim="800000"/>
          </a:ln>
        </p:spPr>
        <p:txBody>
          <a:bodyPr wrap="square" lIns="252000" tIns="1929600" rIns="252000" bIns="108000">
            <a:spAutoFit/>
          </a:bodyPr>
          <a:lstStyle>
            <a:lvl1pPr marL="0" indent="0" algn="r">
              <a:buNone/>
              <a:defRPr>
                <a:latin typeface="Palatino Linotype" panose="02040502050505030304" pitchFamily="18" charset="0"/>
              </a:defRPr>
            </a:lvl1pPr>
            <a:lvl2pPr marL="468000" indent="0" algn="r">
              <a:buNone/>
              <a:defRPr>
                <a:latin typeface="Palatino Linotype" panose="02040502050505030304" pitchFamily="18" charset="0"/>
              </a:defRPr>
            </a:lvl2pPr>
            <a:lvl3pPr marL="936000" indent="0" algn="r">
              <a:buNone/>
              <a:defRPr>
                <a:latin typeface="Palatino Linotype" panose="02040502050505030304" pitchFamily="18" charset="0"/>
              </a:defRPr>
            </a:lvl3pPr>
            <a:lvl4pPr marL="1404000" indent="0" algn="r">
              <a:buNone/>
              <a:defRPr>
                <a:latin typeface="Palatino Linotype" panose="02040502050505030304" pitchFamily="18" charset="0"/>
              </a:defRPr>
            </a:lvl4pPr>
            <a:lvl5pPr marL="1872000" indent="0" algn="r">
              <a:buNone/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36665" y="5277691"/>
            <a:ext cx="3459636" cy="45719"/>
          </a:xfrm>
          <a:custGeom>
            <a:avLst/>
            <a:gdLst>
              <a:gd name="connsiteX0" fmla="*/ 0 w 3591613"/>
              <a:gd name="connsiteY0" fmla="*/ 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4" fmla="*/ 0 w 3591613"/>
              <a:gd name="connsiteY4" fmla="*/ 0 h 1357710"/>
              <a:gd name="connsiteX0" fmla="*/ 0 w 3591613"/>
              <a:gd name="connsiteY0" fmla="*/ 1357710 h 1357710"/>
              <a:gd name="connsiteX1" fmla="*/ 3591613 w 3591613"/>
              <a:gd name="connsiteY1" fmla="*/ 0 h 1357710"/>
              <a:gd name="connsiteX2" fmla="*/ 3591613 w 3591613"/>
              <a:gd name="connsiteY2" fmla="*/ 1357710 h 1357710"/>
              <a:gd name="connsiteX3" fmla="*/ 0 w 3591613"/>
              <a:gd name="connsiteY3" fmla="*/ 1357710 h 1357710"/>
              <a:gd name="connsiteX0" fmla="*/ 0 w 3591613"/>
              <a:gd name="connsiteY0" fmla="*/ 0 h 0"/>
              <a:gd name="connsiteX1" fmla="*/ 3591613 w 3591613"/>
              <a:gd name="connsiteY1" fmla="*/ 0 h 0"/>
              <a:gd name="connsiteX2" fmla="*/ 0 w 3591613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1613">
                <a:moveTo>
                  <a:pt x="0" y="0"/>
                </a:moveTo>
                <a:lnTo>
                  <a:pt x="3591613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txBody>
          <a:bodyPr tIns="0" bIns="396000" anchor="b" anchorCtr="0">
            <a:normAutofit/>
          </a:bodyPr>
          <a:lstStyle>
            <a:lvl1pPr algn="r">
              <a:defRPr sz="9600"/>
            </a:lvl1pPr>
          </a:lstStyle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solidFill>
            <a:srgbClr val="FFFFFF"/>
          </a:solidFill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346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33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810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827088" y="539750"/>
            <a:ext cx="11109325" cy="5787577"/>
            <a:chOff x="827088" y="539750"/>
            <a:chExt cx="11109325" cy="5787577"/>
          </a:xfrm>
        </p:grpSpPr>
        <p:sp>
          <p:nvSpPr>
            <p:cNvPr id="9" name="Header"/>
            <p:cNvSpPr txBox="1"/>
            <p:nvPr userDrawn="1"/>
          </p:nvSpPr>
          <p:spPr>
            <a:xfrm>
              <a:off x="827088" y="539750"/>
              <a:ext cx="11109325" cy="65017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User guide – delete before use</a:t>
              </a:r>
              <a:endParaRPr lang="en-US" sz="1800" dirty="0"/>
            </a:p>
          </p:txBody>
        </p:sp>
        <p:sp>
          <p:nvSpPr>
            <p:cNvPr id="45" name="TextBox 5"/>
            <p:cNvSpPr txBox="1">
              <a:spLocks noChangeArrowheads="1"/>
            </p:cNvSpPr>
            <p:nvPr userDrawn="1"/>
          </p:nvSpPr>
          <p:spPr bwMode="auto">
            <a:xfrm>
              <a:off x="827088" y="1849178"/>
              <a:ext cx="1838871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Aft>
                  <a:spcPts val="600"/>
                </a:spcAft>
                <a:tabLst>
                  <a:tab pos="134938" algn="l"/>
                </a:tabLst>
              </a:pPr>
              <a:r>
                <a:rPr lang="en-GB" sz="1000" b="1" noProof="1">
                  <a:solidFill>
                    <a:schemeClr val="tx1"/>
                  </a:solidFill>
                </a:rPr>
                <a:t>Choose Printer version </a:t>
              </a:r>
              <a:br>
                <a:rPr lang="en-GB" sz="1000" b="1" noProof="1">
                  <a:solidFill>
                    <a:schemeClr val="tx1"/>
                  </a:solidFill>
                </a:rPr>
              </a:br>
              <a:r>
                <a:rPr lang="en-GB" sz="1000" b="1" noProof="1">
                  <a:solidFill>
                    <a:schemeClr val="tx1"/>
                  </a:solidFill>
                </a:rPr>
                <a:t>(White background)</a:t>
              </a:r>
            </a:p>
            <a:p>
              <a:pPr marL="0" indent="0" algn="l" eaLnBrk="1" hangingPunct="1">
                <a:spcAft>
                  <a:spcPts val="600"/>
                </a:spcAft>
                <a:buFontTx/>
                <a:buNone/>
                <a:tabLst>
                  <a:tab pos="134938" algn="l"/>
                </a:tabLst>
              </a:pPr>
              <a:r>
                <a:rPr lang="en-GB" sz="900" b="1" baseline="0" noProof="1">
                  <a:solidFill>
                    <a:schemeClr val="tx1"/>
                  </a:solidFill>
                </a:rPr>
                <a:t>1.	</a:t>
              </a:r>
              <a:r>
                <a:rPr lang="en-GB" sz="900" b="0" i="0" baseline="0" noProof="1">
                  <a:solidFill>
                    <a:schemeClr val="tx1"/>
                  </a:solidFill>
                </a:rPr>
                <a:t>Click on </a:t>
              </a:r>
              <a:r>
                <a:rPr lang="en-GB" sz="900" b="1" baseline="0" noProof="1">
                  <a:solidFill>
                    <a:schemeClr val="tx1"/>
                  </a:solidFill>
                </a:rPr>
                <a:t>Design</a:t>
              </a:r>
              <a:r>
                <a:rPr lang="en-GB" sz="900" b="0" baseline="0" noProof="1">
                  <a:solidFill>
                    <a:schemeClr val="tx1"/>
                  </a:solidFill>
                </a:rPr>
                <a:t>-TAB</a:t>
              </a:r>
            </a:p>
            <a:p>
              <a:pPr marL="0" indent="0" algn="l" eaLnBrk="1" hangingPunct="1">
                <a:spcAft>
                  <a:spcPts val="600"/>
                </a:spcAft>
                <a:buFontTx/>
                <a:buNone/>
                <a:tabLst>
                  <a:tab pos="134938" algn="l"/>
                </a:tabLst>
              </a:pPr>
              <a:r>
                <a:rPr lang="en-GB" sz="900" b="1" baseline="0" noProof="1">
                  <a:solidFill>
                    <a:schemeClr val="tx1"/>
                  </a:solidFill>
                </a:rPr>
                <a:t>2.	</a:t>
              </a:r>
              <a:r>
                <a:rPr lang="en-GB" sz="900" baseline="0" noProof="1">
                  <a:solidFill>
                    <a:schemeClr val="tx1"/>
                  </a:solidFill>
                </a:rPr>
                <a:t>In </a:t>
              </a:r>
              <a:r>
                <a:rPr lang="en-GB" sz="900" b="1" baseline="0" noProof="1">
                  <a:solidFill>
                    <a:schemeClr val="tx1"/>
                  </a:solidFill>
                </a:rPr>
                <a:t>Themes-section</a:t>
              </a:r>
              <a:r>
                <a:rPr lang="en-GB" sz="900" baseline="0" noProof="1">
                  <a:solidFill>
                    <a:schemeClr val="tx1"/>
                  </a:solidFill>
                </a:rPr>
                <a:t>, </a:t>
              </a:r>
              <a:br>
                <a:rPr lang="en-GB" sz="900" baseline="0" noProof="1">
                  <a:solidFill>
                    <a:schemeClr val="tx1"/>
                  </a:solidFill>
                </a:rPr>
              </a:br>
              <a:r>
                <a:rPr lang="en-GB" sz="900" baseline="0" noProof="1">
                  <a:solidFill>
                    <a:schemeClr val="tx1"/>
                  </a:solidFill>
                </a:rPr>
                <a:t>right click on </a:t>
              </a:r>
              <a:r>
                <a:rPr lang="en-GB" sz="900" b="1" baseline="0" noProof="1">
                  <a:solidFill>
                    <a:schemeClr val="tx1"/>
                  </a:solidFill>
                </a:rPr>
                <a:t>Print ROCK, Print LIFE or Print SPIRIT-theme</a:t>
              </a:r>
            </a:p>
            <a:p>
              <a:pPr marL="0" indent="0" algn="l" eaLnBrk="1" hangingPunct="1">
                <a:spcAft>
                  <a:spcPts val="600"/>
                </a:spcAft>
                <a:buFontTx/>
                <a:buNone/>
                <a:tabLst>
                  <a:tab pos="134938" algn="l"/>
                </a:tabLst>
              </a:pPr>
              <a:r>
                <a:rPr lang="en-GB" sz="900" b="1" baseline="0" noProof="1">
                  <a:solidFill>
                    <a:schemeClr val="tx1"/>
                  </a:solidFill>
                </a:rPr>
                <a:t>3. </a:t>
              </a:r>
              <a:r>
                <a:rPr lang="en-GB" sz="900" b="0" baseline="0" noProof="1">
                  <a:solidFill>
                    <a:schemeClr val="tx1"/>
                  </a:solidFill>
                </a:rPr>
                <a:t>Choose </a:t>
              </a:r>
              <a:r>
                <a:rPr lang="en-GB" sz="900" b="1" baseline="0" noProof="1">
                  <a:solidFill>
                    <a:schemeClr val="tx1"/>
                  </a:solidFill>
                </a:rPr>
                <a:t>Use on all slides</a:t>
              </a:r>
              <a:endParaRPr lang="en-GB" sz="900" noProof="1">
                <a:solidFill>
                  <a:schemeClr val="tx1"/>
                </a:solidFill>
              </a:endParaRPr>
            </a:p>
          </p:txBody>
        </p:sp>
        <p:pic>
          <p:nvPicPr>
            <p:cNvPr id="55" name="Picture 2" descr="C:\Users\MTC\AppData\Local\Temp\SNAGHTML5300505.PNG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89" b="83616"/>
            <a:stretch/>
          </p:blipFill>
          <p:spPr bwMode="auto">
            <a:xfrm>
              <a:off x="827088" y="3134834"/>
              <a:ext cx="528402" cy="254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 Box 2"/>
            <p:cNvSpPr txBox="1">
              <a:spLocks noChangeArrowheads="1"/>
            </p:cNvSpPr>
            <p:nvPr/>
          </p:nvSpPr>
          <p:spPr bwMode="auto">
            <a:xfrm>
              <a:off x="3897226" y="1849178"/>
              <a:ext cx="2385340" cy="4478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text</a:t>
              </a:r>
              <a:r>
                <a:rPr lang="en-US" sz="10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styles</a:t>
              </a:r>
              <a:endParaRPr lang="en-US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the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-key</a:t>
              </a:r>
              <a: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jump through </a:t>
              </a:r>
              <a:b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levels. Click </a:t>
              </a:r>
              <a:r>
                <a:rPr lang="en-US" altLang="da-DK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</a:t>
              </a:r>
              <a: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then </a:t>
              </a:r>
              <a:r>
                <a:rPr lang="en-US" altLang="da-DK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switch from one level to the next level</a:t>
              </a:r>
            </a:p>
            <a:p>
              <a:pPr eaLnBrk="1" hangingPunct="1">
                <a:spcAft>
                  <a:spcPts val="1200"/>
                </a:spcAft>
                <a:defRPr/>
              </a:pPr>
              <a:r>
                <a:rPr lang="en-US" altLang="da-DK" sz="900" b="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go back in levels use </a:t>
              </a:r>
              <a:r>
                <a:rPr lang="en-US" altLang="da-DK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SHIFT-TAB</a:t>
              </a:r>
              <a:endParaRPr lang="en-U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Alternatively, </a:t>
              </a:r>
              <a:r>
                <a:rPr lang="en-US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Increase</a:t>
              </a:r>
              <a:r>
                <a:rPr lang="en-US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</a:t>
              </a:r>
              <a:br>
                <a:rPr lang="en-US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</a:t>
              </a:r>
              <a:r>
                <a:rPr lang="en-US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 level can be used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use the bulet button to turn on and off the bullet</a:t>
              </a:r>
            </a:p>
            <a:p>
              <a:pPr eaLnBrk="1" hangingPunct="1">
                <a:spcBef>
                  <a:spcPts val="1200"/>
                </a:spcBef>
                <a:spcAft>
                  <a:spcPts val="6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Use layouts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the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tab</a:t>
              </a:r>
              <a:endParaRPr lang="en-US" altLang="da-DK" sz="900" b="0" strike="sng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the </a:t>
              </a:r>
              <a:r>
                <a:rPr lang="en-US" altLang="da-DK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Slide 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menu to insert </a:t>
              </a:r>
              <a:b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slide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Choose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Layout</a:t>
              </a:r>
              <a: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change an appropriate layout from the </a:t>
              </a:r>
              <a:r>
                <a:rPr lang="en-US" altLang="da-DK" sz="900" strike="noStrike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drop down</a:t>
              </a:r>
              <a:r>
                <a:rPr lang="en-US" altLang="da-DK" sz="900" strike="noStrike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menu </a:t>
              </a:r>
            </a:p>
            <a:p>
              <a:pPr fontAlgn="auto">
                <a:spcBef>
                  <a:spcPts val="1200"/>
                </a:spcBef>
                <a:spcAft>
                  <a:spcPts val="600"/>
                </a:spcAft>
                <a:buFont typeface="+mj-lt"/>
                <a:buNone/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Reset slide</a:t>
              </a: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None/>
                <a:tabLst/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Click the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 tab</a:t>
              </a:r>
              <a:endParaRPr lang="en-US" altLang="da-DK" sz="900" strike="sng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+mj-lt"/>
                <a:buNone/>
                <a:tabLst/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Click the </a:t>
              </a:r>
              <a:r>
                <a:rPr lang="en-US" altLang="da-DK" sz="900" b="1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Reset </a:t>
              </a:r>
              <a:r>
                <a:rPr lang="en-US" altLang="da-DK" sz="9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menu to reset position, size</a:t>
              </a:r>
              <a: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formatting of the slide </a:t>
              </a:r>
              <a:b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aseline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placeholders to their default settings</a:t>
              </a:r>
              <a:endParaRPr lang="en-US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endParaRPr lang="en-US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240"/>
                </a:spcAft>
                <a:defRPr/>
              </a:pPr>
              <a:endParaRPr lang="en-US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 Box 3"/>
            <p:cNvSpPr txBox="1">
              <a:spLocks noChangeArrowheads="1"/>
            </p:cNvSpPr>
            <p:nvPr/>
          </p:nvSpPr>
          <p:spPr bwMode="auto">
            <a:xfrm>
              <a:off x="7362964" y="1849178"/>
              <a:ext cx="2160798" cy="2508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picture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slides with picture placeholder,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on the icon and choose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</a:t>
              </a:r>
            </a:p>
            <a:p>
              <a:pPr eaLnBrk="1" hangingPunct="1">
                <a:spcBef>
                  <a:spcPts val="1200"/>
                </a:spcBef>
                <a:spcAft>
                  <a:spcPts val="6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Change picture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Crop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change size or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focus of the picture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want to scale the picture,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-key down while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dragging the corners of the picture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Hint: 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delete the picture and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a new one, the picture may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lie in front of the text or graphic.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this happens, select the picture,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right-click and choose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Send to Back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7362964" y="4539067"/>
              <a:ext cx="2160798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t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1200"/>
                </a:spcBef>
                <a:spcAft>
                  <a:spcPts val="600"/>
                </a:spcAft>
                <a:defRPr/>
              </a:pPr>
              <a:r>
                <a:rPr lang="en-US" sz="10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Guides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view drawing guides</a:t>
              </a: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the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tab, set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tick mark next to </a:t>
              </a: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Guides</a:t>
              </a:r>
              <a:endParaRPr lang="en-US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eaLnBrk="1" hangingPunct="1">
                <a:spcAft>
                  <a:spcPts val="600"/>
                </a:spcAft>
                <a:defRPr/>
              </a:pPr>
              <a:r>
                <a:rPr lang="en-US" altLang="da-DK" sz="900" b="1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Hint: Alt + F9 </a:t>
              </a: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quick </a:t>
              </a:r>
              <a:b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da-DK" sz="900" b="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viewing of guides</a:t>
              </a:r>
            </a:p>
          </p:txBody>
        </p:sp>
        <p:pic>
          <p:nvPicPr>
            <p:cNvPr id="60" name="1 Increase decrease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058023" y="2892519"/>
              <a:ext cx="549328" cy="285228"/>
            </a:xfrm>
            <a:prstGeom prst="rect">
              <a:avLst/>
            </a:prstGeom>
          </p:spPr>
        </p:pic>
        <p:pic>
          <p:nvPicPr>
            <p:cNvPr id="62" name="3 Layout"/>
            <p:cNvPicPr>
              <a:picLocks noChangeAspect="1"/>
            </p:cNvPicPr>
            <p:nvPr/>
          </p:nvPicPr>
          <p:blipFill rotWithShape="1">
            <a:blip r:embed="rId4"/>
            <a:srcRect l="36944" r="2272" b="69429"/>
            <a:stretch/>
          </p:blipFill>
          <p:spPr>
            <a:xfrm>
              <a:off x="6087407" y="4722549"/>
              <a:ext cx="593368" cy="192211"/>
            </a:xfrm>
            <a:prstGeom prst="rect">
              <a:avLst/>
            </a:prstGeom>
          </p:spPr>
        </p:pic>
        <p:pic>
          <p:nvPicPr>
            <p:cNvPr id="63" name="4 Reset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089395" y="5334031"/>
              <a:ext cx="492452" cy="200416"/>
            </a:xfrm>
            <a:prstGeom prst="rect">
              <a:avLst/>
            </a:prstGeom>
          </p:spPr>
        </p:pic>
        <p:pic>
          <p:nvPicPr>
            <p:cNvPr id="64" name="5 Insert pictur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9290186" y="2090476"/>
              <a:ext cx="262151" cy="256054"/>
            </a:xfrm>
            <a:prstGeom prst="rect">
              <a:avLst/>
            </a:prstGeom>
          </p:spPr>
        </p:pic>
        <p:pic>
          <p:nvPicPr>
            <p:cNvPr id="65" name="6 Crop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70818" y="2763798"/>
              <a:ext cx="337400" cy="321707"/>
            </a:xfrm>
            <a:prstGeom prst="rect">
              <a:avLst/>
            </a:prstGeom>
          </p:spPr>
        </p:pic>
        <p:pic>
          <p:nvPicPr>
            <p:cNvPr id="66" name="7 Scale picture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9248523" y="3257788"/>
              <a:ext cx="359695" cy="335309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 userDrawn="1"/>
          </p:nvGrpSpPr>
          <p:grpSpPr>
            <a:xfrm>
              <a:off x="827088" y="3257788"/>
              <a:ext cx="2795374" cy="924292"/>
              <a:chOff x="827088" y="4250867"/>
              <a:chExt cx="2795374" cy="92429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827088" y="4357559"/>
                <a:ext cx="2795374" cy="521808"/>
                <a:chOff x="827088" y="4357559"/>
                <a:chExt cx="2795374" cy="521808"/>
              </a:xfrm>
            </p:grpSpPr>
            <p:pic>
              <p:nvPicPr>
                <p:cNvPr id="2" name="Picture 2" descr="C:\Users\MTC\AppData\Local\Temp\SNAGHTML550a67a.PNG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2841" r="44288" b="31041"/>
                <a:stretch/>
              </p:blipFill>
              <p:spPr bwMode="auto">
                <a:xfrm>
                  <a:off x="827089" y="4357559"/>
                  <a:ext cx="2795373" cy="3649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2" descr="C:\Users\MTC\AppData\Local\Temp\SNAGHTML550a67a.PNG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927" t="69255"/>
                <a:stretch/>
              </p:blipFill>
              <p:spPr bwMode="auto">
                <a:xfrm>
                  <a:off x="827088" y="4698243"/>
                  <a:ext cx="2795374" cy="1811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4" name="Picture 2" descr="C:\Users\MTC\AppData\Local\Temp\SNAGHTML5300505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53" t="86512" r="39084" b="-2467"/>
              <a:stretch/>
            </p:blipFill>
            <p:spPr bwMode="auto">
              <a:xfrm>
                <a:off x="1010969" y="4927508"/>
                <a:ext cx="1435984" cy="2476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Oval 55"/>
              <p:cNvSpPr/>
              <p:nvPr/>
            </p:nvSpPr>
            <p:spPr>
              <a:xfrm>
                <a:off x="1310399" y="4250867"/>
                <a:ext cx="678422" cy="537937"/>
              </a:xfrm>
              <a:prstGeom prst="ellipse">
                <a:avLst/>
              </a:prstGeom>
              <a:noFill/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6800" rIns="46800" rtlCol="0" anchor="ctr"/>
              <a:lstStyle/>
              <a:p>
                <a:pPr algn="ctr"/>
                <a:endParaRPr lang="en-GB" sz="1200" b="1" dirty="0"/>
              </a:p>
            </p:txBody>
          </p:sp>
          <p:cxnSp>
            <p:nvCxnSpPr>
              <p:cNvPr id="5" name="Straight Connector 4"/>
              <p:cNvCxnSpPr>
                <a:stCxn id="56" idx="4"/>
                <a:endCxn id="54" idx="0"/>
              </p:cNvCxnSpPr>
              <p:nvPr/>
            </p:nvCxnSpPr>
            <p:spPr>
              <a:xfrm>
                <a:off x="1649610" y="4788804"/>
                <a:ext cx="79351" cy="138704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99132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827087" y="2051049"/>
            <a:ext cx="10741025" cy="38179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150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827087" y="2051049"/>
            <a:ext cx="3402000" cy="381793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496599" y="2051048"/>
            <a:ext cx="3402000" cy="38179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8166112" y="2051048"/>
            <a:ext cx="3402000" cy="38179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609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827087" y="2051049"/>
            <a:ext cx="7071512" cy="381793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8166112" y="2048937"/>
            <a:ext cx="3402000" cy="38201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69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827087" y="2051049"/>
            <a:ext cx="3402000" cy="381793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4496599" y="2051048"/>
            <a:ext cx="3402000" cy="38179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chart, table or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8166111" y="2048936"/>
            <a:ext cx="3402001" cy="38200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90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108288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83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7077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1648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69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4064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1648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15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089" y="1208078"/>
            <a:ext cx="10741024" cy="307777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1pPr>
            <a:lvl2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2pPr>
            <a:lvl3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3pPr>
            <a:lvl4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4pPr>
            <a:lvl5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5pPr>
            <a:lvl6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6pPr>
            <a:lvl7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7pPr>
            <a:lvl8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8pPr>
            <a:lvl9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2000">
                <a:latin typeface="Palatino Linotype" panose="02040502050505030304" pitchFamily="18" charset="0"/>
              </a:defRPr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164800" y="2051050"/>
            <a:ext cx="3403313" cy="3817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406400" y="2160000"/>
            <a:ext cx="3315600" cy="3618000"/>
          </a:xfrm>
          <a:ln w="101600">
            <a:solidFill>
              <a:schemeClr val="bg1"/>
            </a:solidFill>
            <a:miter lim="800000"/>
          </a:ln>
        </p:spPr>
        <p:txBody>
          <a:bodyPr tIns="82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Enter picture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>
              <a:noFill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17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og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85" y="6270269"/>
            <a:ext cx="1041149" cy="326626"/>
          </a:xfrm>
          <a:prstGeom prst="rect">
            <a:avLst/>
          </a:prstGeom>
        </p:spPr>
      </p:pic>
      <p:sp>
        <p:nvSpPr>
          <p:cNvPr id="31" name="White line"/>
          <p:cNvSpPr/>
          <p:nvPr/>
        </p:nvSpPr>
        <p:spPr>
          <a:xfrm>
            <a:off x="553468" y="632709"/>
            <a:ext cx="101600" cy="88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7419" y="614364"/>
            <a:ext cx="10780693" cy="903602"/>
          </a:xfrm>
          <a:prstGeom prst="rect">
            <a:avLst/>
          </a:prstGeom>
          <a:noFill/>
          <a:effectLst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088" y="2051051"/>
            <a:ext cx="10740246" cy="3598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0" y="6912000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lvl1pPr algn="l">
              <a:defRPr sz="100">
                <a:noFill/>
              </a:defRPr>
            </a:lvl1pPr>
          </a:lstStyle>
          <a:p>
            <a:r>
              <a:rPr lang="en-US"/>
              <a:t>02-05-2017</a:t>
            </a:r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custGeom>
            <a:avLst/>
            <a:gdLst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0 w 1054800"/>
              <a:gd name="connsiteY2" fmla="*/ 214658 h 214658"/>
              <a:gd name="connsiteX3" fmla="*/ 0 w 1054800"/>
              <a:gd name="connsiteY3" fmla="*/ 0 h 214658"/>
              <a:gd name="connsiteX0" fmla="*/ 0 w 1054800"/>
              <a:gd name="connsiteY0" fmla="*/ 0 h 0"/>
              <a:gd name="connsiteX1" fmla="*/ 1054800 w 1054800"/>
              <a:gd name="connsiteY1" fmla="*/ 0 h 0"/>
              <a:gd name="connsiteX2" fmla="*/ 0 w 10548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800">
                <a:moveTo>
                  <a:pt x="0" y="0"/>
                </a:moveTo>
                <a:lnTo>
                  <a:pt x="10548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vert="horz" lIns="0" tIns="0" rIns="0" bIns="0" rtlCol="0" anchor="t" anchorCtr="0"/>
          <a:lstStyle>
            <a:lvl1pPr algn="l">
              <a:defRPr sz="100">
                <a:solidFill>
                  <a:schemeClr val="tx1"/>
                </a:solidFill>
              </a:defRPr>
            </a:lvl1pPr>
          </a:lstStyle>
          <a:p>
            <a:endParaRPr lang="en-GB" dirty="0">
              <a:noFill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3468" y="6432309"/>
            <a:ext cx="1054800" cy="0"/>
          </a:xfrm>
          <a:custGeom>
            <a:avLst/>
            <a:gdLst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0 h 214658"/>
              <a:gd name="connsiteX0" fmla="*/ 0 w 1054800"/>
              <a:gd name="connsiteY0" fmla="*/ 0 h 0"/>
              <a:gd name="connsiteX1" fmla="*/ 1054800 w 1054800"/>
              <a:gd name="connsiteY1" fmla="*/ 0 h 0"/>
              <a:gd name="connsiteX2" fmla="*/ 0 w 10548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800">
                <a:moveTo>
                  <a:pt x="0" y="0"/>
                </a:moveTo>
                <a:lnTo>
                  <a:pt x="105480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595959"/>
            </a:solidFill>
          </a:ln>
          <a:effectLst/>
        </p:spPr>
        <p:txBody>
          <a:bodyPr vert="horz" lIns="0" tIns="18000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24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25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10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0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10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710000" indent="-34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31" pos="347">
          <p15:clr>
            <a:srgbClr val="F26B43"/>
          </p15:clr>
        </p15:guide>
        <p15:guide id="32" pos="7287">
          <p15:clr>
            <a:srgbClr val="F26B43"/>
          </p15:clr>
        </p15:guide>
        <p15:guide id="33" orient="horz" pos="3697">
          <p15:clr>
            <a:srgbClr val="F26B43"/>
          </p15:clr>
        </p15:guide>
        <p15:guide id="34" pos="521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559">
          <p15:clr>
            <a:srgbClr val="F26B43"/>
          </p15:clr>
        </p15:guide>
        <p15:guide id="37" orient="horz" pos="1292">
          <p15:clr>
            <a:srgbClr val="F26B43"/>
          </p15:clr>
        </p15:guide>
        <p15:guide id="38" pos="6870">
          <p15:clr>
            <a:srgbClr val="F26B43"/>
          </p15:clr>
        </p15:guide>
        <p15:guide id="39" orient="horz" pos="3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th@niras.d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dk/url?sa=i&amp;rct=j&amp;q=&amp;esrc=s&amp;source=images&amp;cd=&amp;cad=rja&amp;uact=8&amp;ved=0ahUKEwjTgvrNjJvUAhUQalAKHaGeD3gQjRwIBw&amp;url=http://www.business.dk/foedevarer/raps-rykker-i-dansk-landbrug&amp;psig=AFQjCNFNQN79R8MUBZbRYuZbUm13kJuadA&amp;ust=1496353269340425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jpeg"/><Relationship Id="rId4" Type="http://schemas.openxmlformats.org/officeDocument/2006/relationships/hyperlink" Target="http://www.google.dk/url?sa=i&amp;rct=j&amp;q=&amp;esrc=s&amp;source=images&amp;cd=&amp;cad=rja&amp;uact=8&amp;ved=0ahUKEwjKlpXpjJvUAhXPalAKHWVjBscQjRwIBw&amp;url=http://www.business.dk/foedevarer/dansk-landbrug-skylder-10-storebaeltsbroer&amp;psig=AFQjCNFNQN79R8MUBZbRYuZbUm13kJuadA&amp;ust=149635326934042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ndsamarbejdeaalborg.dk/grundvandsbeskyttelse.aspx" TargetMode="External"/><Relationship Id="rId2" Type="http://schemas.openxmlformats.org/officeDocument/2006/relationships/hyperlink" Target="http://www.sonderborg-vandraad.d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hyperlink" Target="http://www.google.com/url?sa=i&amp;rct=j&amp;q=&amp;esrc=s&amp;source=images&amp;cd=&amp;cad=rja&amp;uact=8&amp;ved=2ahUKEwiz5cbDvdXaAhVEjqQKHS7aCl4QjRx6BAgAEAU&amp;url=http://naturstyrelsen.dk/lokale-enheder/lokale-nyheder/2016/jun/sdj_skovrejsning-ved-havnbjerg-paa-als/&amp;psig=AOvVaw1KAC0-0vPGSZo2r_wkSnHM&amp;ust=152474755741240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sonderborg-vandraad.dk/pdf/Vandsamarbejde/vandvaerksamarbejde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th@niras.d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rct=j&amp;q=&amp;esrc=s&amp;source=images&amp;cd=&amp;cad=rja&amp;uact=8&amp;ved=2ahUKEwj52OiKxdXaAhVMzqQKHaexBb4QjRx6BAgAEAU&amp;url=http://www.cyclingweekly.com/reviews/jackets/morvelo-plan-b-jacket&amp;psig=AOvVaw0RezjfDzkt5gQiumtk0kbm&amp;ust=152474956787651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s://www.google.com/url?sa=i&amp;rct=j&amp;q=&amp;esrc=s&amp;source=images&amp;cd=&amp;cad=rja&amp;uact=8&amp;ved=2ahUKEwjk97ncxdXaAhXJzqQKHcAeBTMQjRx6BAgAEAU&amp;url=https://www.geoteknik.dk/Jordbundsundersoegelser/Borevaerker&amp;psig=AOvVaw14RwbzVGafNgJzr2xYjRiu&amp;ust=152474968728964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andsam.com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9" b="7629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1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92454"/>
              </p:ext>
            </p:extLst>
          </p:nvPr>
        </p:nvGraphicFramePr>
        <p:xfrm>
          <a:off x="401535" y="3648262"/>
          <a:ext cx="6750380" cy="287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65">
                  <a:extLst>
                    <a:ext uri="{9D8B030D-6E8A-4147-A177-3AD203B41FA5}">
                      <a16:colId xmlns="" xmlns:a16="http://schemas.microsoft.com/office/drawing/2014/main" val="3060352896"/>
                    </a:ext>
                  </a:extLst>
                </a:gridCol>
                <a:gridCol w="324198">
                  <a:extLst>
                    <a:ext uri="{9D8B030D-6E8A-4147-A177-3AD203B41FA5}">
                      <a16:colId xmlns="" xmlns:a16="http://schemas.microsoft.com/office/drawing/2014/main" val="3852382277"/>
                    </a:ext>
                  </a:extLst>
                </a:gridCol>
                <a:gridCol w="5771352">
                  <a:extLst>
                    <a:ext uri="{9D8B030D-6E8A-4147-A177-3AD203B41FA5}">
                      <a16:colId xmlns="" xmlns:a16="http://schemas.microsoft.com/office/drawing/2014/main" val="3318055102"/>
                    </a:ext>
                  </a:extLst>
                </a:gridCol>
                <a:gridCol w="324198">
                  <a:extLst>
                    <a:ext uri="{9D8B030D-6E8A-4147-A177-3AD203B41FA5}">
                      <a16:colId xmlns="" xmlns:a16="http://schemas.microsoft.com/office/drawing/2014/main" val="2962095205"/>
                    </a:ext>
                  </a:extLst>
                </a:gridCol>
                <a:gridCol w="169667">
                  <a:extLst>
                    <a:ext uri="{9D8B030D-6E8A-4147-A177-3AD203B41FA5}">
                      <a16:colId xmlns="" xmlns:a16="http://schemas.microsoft.com/office/drawing/2014/main" val="337404660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7197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b="0" dirty="0" err="1" smtClean="0">
                          <a:solidFill>
                            <a:schemeClr val="tx1"/>
                          </a:solidFill>
                        </a:rPr>
                        <a:t>Grundvandsbeskyttelse</a:t>
                      </a:r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122400" marB="1404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9338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Palatino Linotype" panose="02040502050505030304" pitchFamily="18" charset="0"/>
                        </a:rPr>
                        <a:t>Vandsamarbejde</a:t>
                      </a:r>
                      <a:r>
                        <a:rPr lang="en-US" sz="2400" dirty="0" smtClean="0"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Palatino Linotype" panose="02040502050505030304" pitchFamily="18" charset="0"/>
                        </a:rPr>
                        <a:t>i</a:t>
                      </a:r>
                      <a:r>
                        <a:rPr lang="en-US" sz="2400" baseline="0" dirty="0" smtClean="0">
                          <a:latin typeface="Palatino Linotype" panose="02040502050505030304" pitchFamily="18" charset="0"/>
                        </a:rPr>
                        <a:t> Favrskov Kommune</a:t>
                      </a:r>
                      <a:endParaRPr lang="en-US" sz="2400" dirty="0">
                        <a:latin typeface="Palatino Linotype" panose="02040502050505030304" pitchFamily="18" charset="0"/>
                      </a:endParaRPr>
                    </a:p>
                  </a:txBody>
                  <a:tcPr marL="0" marR="0" marT="126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5232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cap="all" dirty="0" smtClean="0"/>
                        <a:t>2018-09-03</a:t>
                      </a:r>
                      <a:endParaRPr lang="en-US" sz="1600" cap="all" dirty="0" smtClean="0"/>
                    </a:p>
                    <a:p>
                      <a:pPr algn="l"/>
                      <a:r>
                        <a:rPr lang="en-US" sz="1600" cap="all" baseline="0" dirty="0" smtClean="0"/>
                        <a:t>Christian Thirup, </a:t>
                      </a:r>
                      <a:r>
                        <a:rPr lang="en-US" sz="1600" cap="all" baseline="0" dirty="0" err="1" smtClean="0"/>
                        <a:t>Ekspertisechef</a:t>
                      </a:r>
                      <a:endParaRPr lang="en-US" sz="1600" cap="all" baseline="0" dirty="0" smtClean="0"/>
                    </a:p>
                    <a:p>
                      <a:pPr algn="l"/>
                      <a:endParaRPr lang="en-US" sz="1600" cap="all" baseline="0" dirty="0" smtClean="0"/>
                    </a:p>
                    <a:p>
                      <a:pPr algn="l"/>
                      <a:r>
                        <a:rPr lang="en-US" sz="1600" cap="all" baseline="0" dirty="0" smtClean="0">
                          <a:hlinkClick r:id="rId4"/>
                        </a:rPr>
                        <a:t>cth@niras.dk</a:t>
                      </a:r>
                      <a:r>
                        <a:rPr lang="en-US" sz="1600" cap="all" baseline="0" dirty="0" smtClean="0"/>
                        <a:t>, </a:t>
                      </a:r>
                      <a:r>
                        <a:rPr lang="en-US" sz="1600" cap="all" baseline="0" dirty="0" err="1" smtClean="0"/>
                        <a:t>Tlf</a:t>
                      </a:r>
                      <a:r>
                        <a:rPr lang="en-US" sz="1600" cap="all" baseline="0" dirty="0" smtClean="0"/>
                        <a:t>. 20458860</a:t>
                      </a:r>
                    </a:p>
                  </a:txBody>
                  <a:tcPr marL="0" marR="0" marT="72000" marB="1872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3507757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cap="all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9653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Aarhus: Indsatsplan for Beder</a:t>
            </a:r>
            <a:endParaRPr lang="da-DK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5948312" y="1777124"/>
            <a:ext cx="5656083" cy="381793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Status – </a:t>
            </a:r>
            <a:r>
              <a:rPr lang="en-US" b="1" dirty="0" err="1" smtClean="0"/>
              <a:t>april</a:t>
            </a:r>
            <a:r>
              <a:rPr lang="en-US" b="1" dirty="0" smtClean="0"/>
              <a:t> 2018:</a:t>
            </a:r>
          </a:p>
          <a:p>
            <a:r>
              <a:rPr lang="en-US" dirty="0" smtClean="0"/>
              <a:t>95 </a:t>
            </a:r>
            <a:r>
              <a:rPr lang="en-US" dirty="0" err="1" smtClean="0"/>
              <a:t>lodsejere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35 </a:t>
            </a:r>
            <a:r>
              <a:rPr lang="en-US" dirty="0" smtClean="0"/>
              <a:t>“semi-</a:t>
            </a:r>
            <a:r>
              <a:rPr lang="en-US" dirty="0" err="1" smtClean="0"/>
              <a:t>frivillige</a:t>
            </a:r>
            <a:r>
              <a:rPr lang="en-US" dirty="0" smtClean="0"/>
              <a:t>” </a:t>
            </a:r>
            <a:r>
              <a:rPr lang="en-US" dirty="0" err="1" smtClean="0"/>
              <a:t>aftaler</a:t>
            </a:r>
            <a:r>
              <a:rPr lang="en-US" dirty="0" smtClean="0"/>
              <a:t> </a:t>
            </a:r>
            <a:r>
              <a:rPr lang="en-US" dirty="0" err="1" smtClean="0"/>
              <a:t>indgået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vandforsyninger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13 </a:t>
            </a:r>
            <a:r>
              <a:rPr lang="en-US" dirty="0" err="1" smtClean="0"/>
              <a:t>påbud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Aarhus </a:t>
            </a:r>
            <a:r>
              <a:rPr lang="en-US" dirty="0" err="1" smtClean="0"/>
              <a:t>kommunen</a:t>
            </a:r>
            <a:r>
              <a:rPr lang="en-US" dirty="0"/>
              <a:t> </a:t>
            </a:r>
            <a:r>
              <a:rPr lang="en-US" dirty="0" smtClean="0"/>
              <a:t>(MBL §26a).</a:t>
            </a:r>
            <a:endParaRPr lang="en-US" dirty="0"/>
          </a:p>
          <a:p>
            <a:r>
              <a:rPr lang="en-US" dirty="0" err="1" smtClean="0"/>
              <a:t>Landbrug</a:t>
            </a:r>
            <a:r>
              <a:rPr lang="en-US" dirty="0" smtClean="0"/>
              <a:t> &amp; </a:t>
            </a:r>
            <a:r>
              <a:rPr lang="en-US" dirty="0" err="1" smtClean="0"/>
              <a:t>Fødevarer</a:t>
            </a:r>
            <a:r>
              <a:rPr lang="en-US" dirty="0" smtClean="0"/>
              <a:t> </a:t>
            </a:r>
            <a:r>
              <a:rPr lang="en-US" dirty="0" err="1" smtClean="0"/>
              <a:t>har</a:t>
            </a:r>
            <a:r>
              <a:rPr lang="en-US" dirty="0" smtClean="0"/>
              <a:t> </a:t>
            </a:r>
            <a:r>
              <a:rPr lang="en-US" dirty="0" err="1" smtClean="0"/>
              <a:t>indbragt</a:t>
            </a:r>
            <a:r>
              <a:rPr lang="en-US" dirty="0" smtClean="0"/>
              <a:t> </a:t>
            </a:r>
            <a:r>
              <a:rPr lang="en-US" dirty="0" err="1" smtClean="0"/>
              <a:t>sagerne</a:t>
            </a:r>
            <a:r>
              <a:rPr lang="en-US" dirty="0" smtClean="0"/>
              <a:t> til </a:t>
            </a:r>
            <a:r>
              <a:rPr lang="en-US" dirty="0" err="1" smtClean="0"/>
              <a:t>klagenævn</a:t>
            </a:r>
            <a:r>
              <a:rPr lang="en-US" dirty="0" smtClean="0"/>
              <a:t>.</a:t>
            </a:r>
          </a:p>
          <a:p>
            <a:r>
              <a:rPr lang="en-US" dirty="0" smtClean="0"/>
              <a:t>13 sager </a:t>
            </a:r>
            <a:r>
              <a:rPr lang="en-US" dirty="0" err="1" smtClean="0"/>
              <a:t>sendt</a:t>
            </a:r>
            <a:r>
              <a:rPr lang="en-US" dirty="0" smtClean="0"/>
              <a:t> til </a:t>
            </a:r>
            <a:r>
              <a:rPr lang="en-US" dirty="0" err="1" smtClean="0"/>
              <a:t>taksation</a:t>
            </a:r>
            <a:r>
              <a:rPr lang="en-US" dirty="0" smtClean="0"/>
              <a:t>. </a:t>
            </a:r>
            <a:endParaRPr lang="da-DK" dirty="0"/>
          </a:p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53468" y="6432309"/>
            <a:ext cx="1054800" cy="0"/>
          </a:xfrm>
          <a:custGeom>
            <a:avLst/>
            <a:gdLst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0 h 214658"/>
              <a:gd name="connsiteX0" fmla="*/ 0 w 1054800"/>
              <a:gd name="connsiteY0" fmla="*/ 0 h 0"/>
              <a:gd name="connsiteX1" fmla="*/ 1054800 w 1054800"/>
              <a:gd name="connsiteY1" fmla="*/ 0 h 0"/>
              <a:gd name="connsiteX2" fmla="*/ 0 w 10548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800">
                <a:moveTo>
                  <a:pt x="0" y="0"/>
                </a:moveTo>
                <a:lnTo>
                  <a:pt x="105480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fld id="{C48700EB-A163-4436-86C9-905BC3F7419C}" type="slidenum">
              <a:rPr lang="da-DK" altLang="da-DK" sz="800" smtClean="0"/>
              <a:pPr/>
              <a:t>10</a:t>
            </a:fld>
            <a:endParaRPr lang="da-DK" altLang="da-DK" sz="8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815750"/>
            <a:ext cx="4782227" cy="449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54"/>
          <a:stretch/>
        </p:blipFill>
        <p:spPr bwMode="auto">
          <a:xfrm>
            <a:off x="539552" y="5109266"/>
            <a:ext cx="1819275" cy="97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07777"/>
          </a:xfrm>
        </p:spPr>
        <p:txBody>
          <a:bodyPr/>
          <a:lstStyle/>
          <a:p>
            <a:r>
              <a:rPr lang="da-DK" dirty="0" smtClean="0"/>
              <a:t>Ingen brug af sprøjtemidler i sårbare områder. </a:t>
            </a:r>
            <a:endParaRPr lang="da-DK" dirty="0"/>
          </a:p>
        </p:txBody>
      </p:sp>
      <p:sp>
        <p:nvSpPr>
          <p:cNvPr id="2" name="TextBox 1"/>
          <p:cNvSpPr txBox="1"/>
          <p:nvPr/>
        </p:nvSpPr>
        <p:spPr>
          <a:xfrm>
            <a:off x="1095635" y="5828824"/>
            <a:ext cx="1263192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sz="1100" dirty="0" smtClean="0"/>
              <a:t>Vulnerable areal</a:t>
            </a:r>
          </a:p>
        </p:txBody>
      </p:sp>
    </p:spTree>
    <p:extLst>
      <p:ext uri="{BB962C8B-B14F-4D97-AF65-F5344CB8AC3E}">
        <p14:creationId xmlns:p14="http://schemas.microsoft.com/office/powerpoint/2010/main" val="249278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Erstatningsfastsættelse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1207068" cy="615553"/>
          </a:xfrm>
        </p:spPr>
        <p:txBody>
          <a:bodyPr/>
          <a:lstStyle/>
          <a:p>
            <a:r>
              <a:rPr lang="da-DK" dirty="0"/>
              <a:t>Erstatninger skal følge niveauet, som forventes, hvis den fastsættes ved </a:t>
            </a:r>
            <a:r>
              <a:rPr lang="da-DK" dirty="0" smtClean="0"/>
              <a:t>taksation (fuld erstatning)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786266" y="2173513"/>
            <a:ext cx="7071512" cy="3817939"/>
          </a:xfrm>
        </p:spPr>
        <p:txBody>
          <a:bodyPr/>
          <a:lstStyle/>
          <a:p>
            <a:pPr marL="0" indent="0">
              <a:buNone/>
            </a:pPr>
            <a:r>
              <a:rPr lang="da-DK" sz="1800" b="1" dirty="0" smtClean="0"/>
              <a:t>Erstatning for </a:t>
            </a:r>
            <a:r>
              <a:rPr lang="da-DK" sz="1800" b="1" u="sng" dirty="0" smtClean="0"/>
              <a:t>værdiforringelse</a:t>
            </a:r>
            <a:r>
              <a:rPr lang="da-DK" sz="1800" b="1" dirty="0" smtClean="0"/>
              <a:t>:</a:t>
            </a:r>
          </a:p>
          <a:p>
            <a:r>
              <a:rPr lang="da-DK" sz="1800" dirty="0" smtClean="0"/>
              <a:t>Jord, bygninger, maskiner, dyrehold, </a:t>
            </a:r>
            <a:r>
              <a:rPr lang="da-DK" sz="1800" dirty="0" err="1" smtClean="0"/>
              <a:t>defigurering</a:t>
            </a:r>
            <a:r>
              <a:rPr lang="da-DK" sz="1800" dirty="0" smtClean="0"/>
              <a:t>.</a:t>
            </a:r>
          </a:p>
          <a:p>
            <a:r>
              <a:rPr lang="da-DK" sz="1800" dirty="0" smtClean="0"/>
              <a:t>(Forskel i handelsværdi før og efter restriktioner)</a:t>
            </a:r>
          </a:p>
          <a:p>
            <a:endParaRPr lang="da-DK" sz="1800" dirty="0"/>
          </a:p>
          <a:p>
            <a:pPr marL="0" indent="0">
              <a:buNone/>
            </a:pPr>
            <a:r>
              <a:rPr lang="da-DK" sz="1800" b="1" dirty="0" smtClean="0"/>
              <a:t>Erstatning for </a:t>
            </a:r>
            <a:r>
              <a:rPr lang="da-DK" sz="1800" b="1" u="sng" dirty="0" smtClean="0"/>
              <a:t>ulemper:</a:t>
            </a:r>
          </a:p>
          <a:p>
            <a:r>
              <a:rPr lang="da-DK" sz="1800" dirty="0" smtClean="0"/>
              <a:t>Omstillingsomkostninger (f.eks. hegning og etablering af græs).</a:t>
            </a:r>
          </a:p>
          <a:p>
            <a:r>
              <a:rPr lang="da-DK" sz="1800" dirty="0" smtClean="0"/>
              <a:t>Driftstab (typisk i ét år)</a:t>
            </a:r>
          </a:p>
          <a:p>
            <a:r>
              <a:rPr lang="da-DK" sz="1800" dirty="0" smtClean="0"/>
              <a:t>Udgifter til sagkyndig bistand (sættes lavt)</a:t>
            </a:r>
            <a:endParaRPr lang="da-DK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512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Erstatning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Typiske</a:t>
            </a:r>
            <a:r>
              <a:rPr lang="en-US" dirty="0" smtClean="0"/>
              <a:t> </a:t>
            </a:r>
            <a:r>
              <a:rPr lang="en-US" dirty="0" err="1" smtClean="0"/>
              <a:t>éngangserstatninger</a:t>
            </a:r>
            <a:r>
              <a:rPr lang="en-US" dirty="0" smtClean="0"/>
              <a:t> (</a:t>
            </a:r>
            <a:r>
              <a:rPr lang="en-US" dirty="0" err="1" smtClean="0"/>
              <a:t>værdinedgang</a:t>
            </a:r>
            <a:r>
              <a:rPr lang="en-US" dirty="0" smtClean="0"/>
              <a:t>) </a:t>
            </a:r>
            <a:r>
              <a:rPr lang="en-US" dirty="0" err="1" smtClean="0"/>
              <a:t>ved</a:t>
            </a:r>
            <a:r>
              <a:rPr lang="en-US" dirty="0" smtClean="0"/>
              <a:t> </a:t>
            </a:r>
            <a:r>
              <a:rPr lang="en-US" dirty="0" err="1" smtClean="0"/>
              <a:t>tinglysning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rådighedsindskrænkninger</a:t>
            </a:r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553468" y="6432309"/>
            <a:ext cx="1054800" cy="0"/>
          </a:xfrm>
          <a:custGeom>
            <a:avLst/>
            <a:gdLst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0 h 214658"/>
              <a:gd name="connsiteX0" fmla="*/ 0 w 1054800"/>
              <a:gd name="connsiteY0" fmla="*/ 0 h 0"/>
              <a:gd name="connsiteX1" fmla="*/ 1054800 w 1054800"/>
              <a:gd name="connsiteY1" fmla="*/ 0 h 0"/>
              <a:gd name="connsiteX2" fmla="*/ 0 w 10548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800">
                <a:moveTo>
                  <a:pt x="0" y="0"/>
                </a:moveTo>
                <a:lnTo>
                  <a:pt x="105480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fld id="{24C8C45C-947F-4981-8B3F-4F32E973C901}" type="slidenum">
              <a:rPr lang="en-US" sz="800" smtClean="0"/>
              <a:pPr/>
              <a:t>12</a:t>
            </a:fld>
            <a:endParaRPr lang="en-US" sz="800" dirty="0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04880"/>
              </p:ext>
            </p:extLst>
          </p:nvPr>
        </p:nvGraphicFramePr>
        <p:xfrm>
          <a:off x="780795" y="1666507"/>
          <a:ext cx="6986892" cy="2960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013"/>
                <a:gridCol w="2045617"/>
                <a:gridCol w="2413262"/>
              </a:tblGrid>
              <a:tr h="8806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sz="14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Arealanvendelse</a:t>
                      </a:r>
                      <a:endParaRPr lang="da-DK" sz="14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sz="14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a-DK" sz="1400" dirty="0" smtClean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sz="1400" b="1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da-DK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929" marR="499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Ingen  sprøjtemidler</a:t>
                      </a:r>
                      <a:r>
                        <a:rPr lang="da-DK" sz="14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(kr./ha)</a:t>
                      </a:r>
                      <a:endParaRPr lang="da-DK" sz="1400" dirty="0">
                        <a:solidFill>
                          <a:schemeClr val="tx2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929" marR="4992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Ingen sprøjtemidler og max. </a:t>
                      </a:r>
                      <a:r>
                        <a:rPr lang="da-DK" sz="14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 mg </a:t>
                      </a:r>
                      <a:r>
                        <a:rPr lang="da-DK" sz="14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nitrat/l (kr./ha</a:t>
                      </a:r>
                      <a:r>
                        <a:rPr lang="da-DK" sz="14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9929" marR="49929" marT="0" marB="0"/>
                </a:tc>
              </a:tr>
              <a:tr h="3401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Landbrug (intensiv)</a:t>
                      </a:r>
                      <a:endParaRPr lang="da-DK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929" marR="49929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40.000 </a:t>
                      </a:r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</a:t>
                      </a:r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60.000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80.000 </a:t>
                      </a:r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</a:t>
                      </a:r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120.000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401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Landbrug (ekstensiv)</a:t>
                      </a:r>
                      <a:endParaRPr lang="da-DK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929" marR="49929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5.000 </a:t>
                      </a:r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</a:t>
                      </a:r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15.000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5.000- 15.000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401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Skov</a:t>
                      </a:r>
                      <a:endParaRPr lang="da-DK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929" marR="49929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10.000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10.000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401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Læhegn, krat, natur </a:t>
                      </a:r>
                      <a:endParaRPr lang="da-DK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929" marR="49929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r>
                        <a:rPr lang="da-DK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– 5.000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</a:tr>
              <a:tr h="3401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da-DK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Gårdsplads,</a:t>
                      </a:r>
                      <a:r>
                        <a:rPr lang="da-DK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have mv.</a:t>
                      </a:r>
                      <a:r>
                        <a:rPr lang="da-DK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a-DK" sz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(landbrug)</a:t>
                      </a:r>
                      <a:endParaRPr lang="da-DK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9929" marR="49929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5.000 – 40.000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76141" y="4893306"/>
            <a:ext cx="7095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Priserne</a:t>
            </a:r>
            <a:r>
              <a:rPr lang="en-US" dirty="0" smtClean="0"/>
              <a:t> </a:t>
            </a:r>
            <a:r>
              <a:rPr lang="en-US" dirty="0" err="1" smtClean="0"/>
              <a:t>varierer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følge</a:t>
            </a:r>
            <a:r>
              <a:rPr lang="en-US" dirty="0" smtClean="0"/>
              <a:t> </a:t>
            </a:r>
            <a:r>
              <a:rPr lang="en-US" dirty="0" err="1" smtClean="0"/>
              <a:t>af</a:t>
            </a:r>
            <a:r>
              <a:rPr lang="en-US" dirty="0" smtClean="0"/>
              <a:t> </a:t>
            </a:r>
            <a:r>
              <a:rPr lang="en-US" dirty="0" err="1" smtClean="0"/>
              <a:t>variationer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arealstørrelse</a:t>
            </a:r>
            <a:r>
              <a:rPr lang="en-US" dirty="0" smtClean="0"/>
              <a:t>, </a:t>
            </a:r>
            <a:r>
              <a:rPr lang="en-US" dirty="0" err="1" smtClean="0"/>
              <a:t>arealform</a:t>
            </a:r>
            <a:r>
              <a:rPr lang="en-US" dirty="0" smtClean="0"/>
              <a:t>, </a:t>
            </a:r>
            <a:r>
              <a:rPr lang="en-US" dirty="0" err="1" smtClean="0"/>
              <a:t>jordtype</a:t>
            </a:r>
            <a:r>
              <a:rPr lang="en-US" dirty="0" smtClean="0"/>
              <a:t>, </a:t>
            </a:r>
            <a:r>
              <a:rPr lang="en-US" dirty="0" err="1" smtClean="0"/>
              <a:t>beliggenhed</a:t>
            </a:r>
            <a:r>
              <a:rPr lang="en-US" dirty="0" smtClean="0"/>
              <a:t> og </a:t>
            </a:r>
            <a:r>
              <a:rPr lang="en-US" dirty="0" err="1" smtClean="0"/>
              <a:t>terrænmæssige</a:t>
            </a:r>
            <a:r>
              <a:rPr lang="en-US" dirty="0" smtClean="0"/>
              <a:t> </a:t>
            </a:r>
            <a:r>
              <a:rPr lang="en-US" dirty="0" err="1" smtClean="0"/>
              <a:t>forhold</a:t>
            </a:r>
            <a:r>
              <a:rPr lang="en-US" dirty="0" smtClean="0"/>
              <a:t>.</a:t>
            </a:r>
            <a:endParaRPr lang="da-DK" dirty="0"/>
          </a:p>
        </p:txBody>
      </p:sp>
      <p:pic>
        <p:nvPicPr>
          <p:cNvPr id="3074" name="Picture 2" descr="Billedresultat for dansk landbru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52" y="1674093"/>
            <a:ext cx="3485200" cy="19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ledresultat for dansk landbru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52" y="3903650"/>
            <a:ext cx="3485200" cy="19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62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Kontrol af aftaler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797316" y="1568833"/>
            <a:ext cx="7174312" cy="2343291"/>
          </a:xfrm>
        </p:spPr>
        <p:txBody>
          <a:bodyPr/>
          <a:lstStyle/>
          <a:p>
            <a:r>
              <a:rPr lang="da-DK" sz="1800" dirty="0" smtClean="0"/>
              <a:t>Advisering af lodsejer</a:t>
            </a:r>
          </a:p>
          <a:p>
            <a:r>
              <a:rPr lang="da-DK" sz="1800" dirty="0" smtClean="0"/>
              <a:t>GPS-</a:t>
            </a:r>
            <a:r>
              <a:rPr lang="da-DK" sz="1800" dirty="0" err="1" smtClean="0"/>
              <a:t>tracking</a:t>
            </a:r>
            <a:r>
              <a:rPr lang="da-DK" sz="1800" dirty="0" smtClean="0"/>
              <a:t> af kontrolrute og foto-dokumentation</a:t>
            </a:r>
            <a:endParaRPr lang="da-DK" sz="1800" dirty="0"/>
          </a:p>
          <a:p>
            <a:r>
              <a:rPr lang="da-DK" sz="1800" dirty="0" smtClean="0"/>
              <a:t>Analyse af plantemateriale (250 pesticider)</a:t>
            </a:r>
            <a:endParaRPr lang="da-DK" sz="1800" dirty="0"/>
          </a:p>
          <a:p>
            <a:r>
              <a:rPr lang="da-DK" sz="1800" dirty="0" smtClean="0"/>
              <a:t>Kontrolrapport for hver ejendom</a:t>
            </a:r>
          </a:p>
          <a:p>
            <a:r>
              <a:rPr lang="da-DK" sz="1800" dirty="0" smtClean="0"/>
              <a:t>Bod hvis nødvendigt</a:t>
            </a:r>
          </a:p>
          <a:p>
            <a:r>
              <a:rPr lang="da-DK" sz="1800" dirty="0" smtClean="0"/>
              <a:t>Rådgivning af lodsejer</a:t>
            </a:r>
            <a:endParaRPr lang="da-DK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553468" y="6432309"/>
            <a:ext cx="1054800" cy="0"/>
          </a:xfrm>
          <a:custGeom>
            <a:avLst/>
            <a:gdLst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0 h 214658"/>
              <a:gd name="connsiteX0" fmla="*/ 0 w 1054800"/>
              <a:gd name="connsiteY0" fmla="*/ 0 h 0"/>
              <a:gd name="connsiteX1" fmla="*/ 1054800 w 1054800"/>
              <a:gd name="connsiteY1" fmla="*/ 0 h 0"/>
              <a:gd name="connsiteX2" fmla="*/ 0 w 10548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800">
                <a:moveTo>
                  <a:pt x="0" y="0"/>
                </a:moveTo>
                <a:lnTo>
                  <a:pt x="105480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fld id="{24C8C45C-947F-4981-8B3F-4F32E973C901}" type="slidenum">
              <a:rPr lang="en-US" sz="800" smtClean="0"/>
              <a:pPr/>
              <a:t>13</a:t>
            </a:fld>
            <a:endParaRPr lang="en-US" sz="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09" y="4027250"/>
            <a:ext cx="3272637" cy="216000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16" y="4027250"/>
            <a:ext cx="288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199" y="4027250"/>
            <a:ext cx="288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87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Informér omverdenen om aftalerne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Det fremmer overholdelse af aftalerne.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92" y="1768312"/>
            <a:ext cx="6481045" cy="45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680" y="1768312"/>
            <a:ext cx="25527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E:\ALECTIA\Frederikshavn Forsyning\w02188\Data\Billeder\09102010\DSCN1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680" y="4413187"/>
            <a:ext cx="2552699" cy="191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03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Vandsamarbejde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Samarbejde mellem vandværker om grundvandsbeskyttelse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27087" y="2051049"/>
            <a:ext cx="7072313" cy="3817939"/>
          </a:xfrm>
        </p:spPr>
        <p:txBody>
          <a:bodyPr/>
          <a:lstStyle/>
          <a:p>
            <a:pPr marL="0" lvl="0" indent="0">
              <a:buNone/>
            </a:pPr>
            <a:r>
              <a:rPr lang="da-DK" b="1" dirty="0"/>
              <a:t>Formål</a:t>
            </a:r>
            <a:r>
              <a:rPr lang="da-DK" dirty="0"/>
              <a:t>: At løfte opgaven med grundvandsbeskyttelse i fællesskab</a:t>
            </a:r>
            <a:r>
              <a:rPr lang="da-DK" dirty="0" smtClean="0"/>
              <a:t>.</a:t>
            </a:r>
          </a:p>
          <a:p>
            <a:pPr lvl="1"/>
            <a:r>
              <a:rPr lang="da-DK" dirty="0"/>
              <a:t>Indbetaling af fast beløb pr. m</a:t>
            </a:r>
            <a:r>
              <a:rPr lang="da-DK" baseline="30000" dirty="0"/>
              <a:t>3</a:t>
            </a:r>
            <a:r>
              <a:rPr lang="da-DK" dirty="0"/>
              <a:t> vand.</a:t>
            </a:r>
          </a:p>
          <a:p>
            <a:pPr lvl="1"/>
            <a:r>
              <a:rPr lang="da-DK" dirty="0"/>
              <a:t>Bestyrelse som </a:t>
            </a:r>
            <a:r>
              <a:rPr lang="da-DK" dirty="0" smtClean="0"/>
              <a:t>prioriterer </a:t>
            </a:r>
            <a:r>
              <a:rPr lang="da-DK" dirty="0"/>
              <a:t>grundvandsbeskyttelses-projekter</a:t>
            </a:r>
          </a:p>
          <a:p>
            <a:pPr lvl="1"/>
            <a:endParaRPr lang="da-DK" dirty="0"/>
          </a:p>
          <a:p>
            <a:pPr marL="0" lvl="0" indent="0">
              <a:buNone/>
            </a:pPr>
            <a:r>
              <a:rPr lang="da-DK" dirty="0" smtClean="0"/>
              <a:t>Vandsamarbejder:</a:t>
            </a:r>
            <a:endParaRPr lang="da-DK" dirty="0"/>
          </a:p>
          <a:p>
            <a:pPr lvl="1"/>
            <a:r>
              <a:rPr lang="da-DK" dirty="0"/>
              <a:t>Sønderborg: </a:t>
            </a:r>
            <a:r>
              <a:rPr lang="da-DK" sz="1200" dirty="0">
                <a:hlinkClick r:id="rId2"/>
              </a:rPr>
              <a:t>http://www.sonderborg-vandraad.dk</a:t>
            </a:r>
            <a:r>
              <a:rPr lang="da-DK" sz="1200" dirty="0" smtClean="0">
                <a:hlinkClick r:id="rId2"/>
              </a:rPr>
              <a:t>/</a:t>
            </a:r>
            <a:r>
              <a:rPr lang="da-DK" sz="1200" dirty="0" smtClean="0"/>
              <a:t> </a:t>
            </a:r>
          </a:p>
          <a:p>
            <a:pPr lvl="1"/>
            <a:r>
              <a:rPr lang="da-DK" dirty="0" smtClean="0"/>
              <a:t>Aarhus: </a:t>
            </a:r>
          </a:p>
          <a:p>
            <a:pPr lvl="1"/>
            <a:r>
              <a:rPr lang="da-DK" dirty="0"/>
              <a:t>Aalborg: </a:t>
            </a:r>
            <a:r>
              <a:rPr lang="da-DK" sz="1100" dirty="0">
                <a:hlinkClick r:id="rId3"/>
              </a:rPr>
              <a:t>http://</a:t>
            </a:r>
            <a:r>
              <a:rPr lang="da-DK" sz="1100" dirty="0" smtClean="0">
                <a:hlinkClick r:id="rId3"/>
              </a:rPr>
              <a:t>www.vandsamarbejdeaalborg.dk/grundvandsbeskyttelse.aspx</a:t>
            </a:r>
            <a:r>
              <a:rPr lang="da-DK" sz="1100" dirty="0" smtClean="0"/>
              <a:t> </a:t>
            </a:r>
            <a:endParaRPr lang="da-DK" sz="1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1028" name="Picture 4" descr="Billedresultat for vandsamarbejde sønderborg skovrejsning nordal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1" y="2666093"/>
            <a:ext cx="5407024" cy="35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3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Sønderborg Vandsamarbejde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215444"/>
          </a:xfrm>
        </p:spPr>
        <p:txBody>
          <a:bodyPr/>
          <a:lstStyle/>
          <a:p>
            <a:r>
              <a:rPr lang="da-DK" sz="1400" dirty="0">
                <a:hlinkClick r:id="rId2"/>
              </a:rPr>
              <a:t>http://</a:t>
            </a:r>
            <a:r>
              <a:rPr lang="da-DK" sz="1400" dirty="0" smtClean="0">
                <a:hlinkClick r:id="rId2"/>
              </a:rPr>
              <a:t>www.sonderborg-vandraad.dk/pdf/Vandsamarbejde/vandvaerksamarbejde.htm</a:t>
            </a:r>
            <a:r>
              <a:rPr lang="da-DK" sz="1400" dirty="0" smtClean="0"/>
              <a:t> </a:t>
            </a:r>
            <a:endParaRPr lang="da-DK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27087" y="2051049"/>
            <a:ext cx="7072313" cy="3817939"/>
          </a:xfrm>
        </p:spPr>
        <p:txBody>
          <a:bodyPr/>
          <a:lstStyle/>
          <a:p>
            <a:r>
              <a:rPr lang="da-DK" dirty="0" smtClean="0"/>
              <a:t>Etableret i marts 2016.</a:t>
            </a:r>
          </a:p>
          <a:p>
            <a:r>
              <a:rPr lang="da-DK" dirty="0" smtClean="0"/>
              <a:t>Kommunen varslede påbudt vandsamarbejde, men alle gik frivilligt med inden påbud blev givet.</a:t>
            </a:r>
          </a:p>
          <a:p>
            <a:r>
              <a:rPr lang="da-DK" dirty="0" smtClean="0"/>
              <a:t>150 ha skovrejsning på Nordals - 600.000 m</a:t>
            </a:r>
            <a:r>
              <a:rPr lang="da-DK" baseline="30000" dirty="0" smtClean="0"/>
              <a:t>3</a:t>
            </a:r>
            <a:r>
              <a:rPr lang="da-DK" dirty="0" smtClean="0"/>
              <a:t>/år.</a:t>
            </a:r>
          </a:p>
          <a:p>
            <a:r>
              <a:rPr lang="da-DK" dirty="0" smtClean="0"/>
              <a:t>Jordkøb i BNBO.</a:t>
            </a:r>
          </a:p>
          <a:p>
            <a:r>
              <a:rPr lang="da-DK" dirty="0" smtClean="0"/>
              <a:t>64 ha nyt projekt i støbeskeen.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1026" name="Picture 2" descr="C:\Users\cth\AppData\Local\Microsoft\Windows\Temporary Internet Files\Content.Outlook\MO2WYZ0U\IMAG03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81"/>
          <a:stretch/>
        </p:blipFill>
        <p:spPr bwMode="auto">
          <a:xfrm>
            <a:off x="8757566" y="1435100"/>
            <a:ext cx="3434434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4528965"/>
            <a:ext cx="7235825" cy="18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5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9" b="7629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217230"/>
              </p:ext>
            </p:extLst>
          </p:nvPr>
        </p:nvGraphicFramePr>
        <p:xfrm>
          <a:off x="401535" y="3648262"/>
          <a:ext cx="6750380" cy="287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65">
                  <a:extLst>
                    <a:ext uri="{9D8B030D-6E8A-4147-A177-3AD203B41FA5}">
                      <a16:colId xmlns="" xmlns:a16="http://schemas.microsoft.com/office/drawing/2014/main" val="3060352896"/>
                    </a:ext>
                  </a:extLst>
                </a:gridCol>
                <a:gridCol w="324198">
                  <a:extLst>
                    <a:ext uri="{9D8B030D-6E8A-4147-A177-3AD203B41FA5}">
                      <a16:colId xmlns="" xmlns:a16="http://schemas.microsoft.com/office/drawing/2014/main" val="3852382277"/>
                    </a:ext>
                  </a:extLst>
                </a:gridCol>
                <a:gridCol w="5771352">
                  <a:extLst>
                    <a:ext uri="{9D8B030D-6E8A-4147-A177-3AD203B41FA5}">
                      <a16:colId xmlns="" xmlns:a16="http://schemas.microsoft.com/office/drawing/2014/main" val="3318055102"/>
                    </a:ext>
                  </a:extLst>
                </a:gridCol>
                <a:gridCol w="324198">
                  <a:extLst>
                    <a:ext uri="{9D8B030D-6E8A-4147-A177-3AD203B41FA5}">
                      <a16:colId xmlns="" xmlns:a16="http://schemas.microsoft.com/office/drawing/2014/main" val="2962095205"/>
                    </a:ext>
                  </a:extLst>
                </a:gridCol>
                <a:gridCol w="169667">
                  <a:extLst>
                    <a:ext uri="{9D8B030D-6E8A-4147-A177-3AD203B41FA5}">
                      <a16:colId xmlns="" xmlns:a16="http://schemas.microsoft.com/office/drawing/2014/main" val="337404660"/>
                    </a:ext>
                  </a:extLst>
                </a:gridCol>
              </a:tblGrid>
              <a:tr h="101600"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7197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0" dirty="0"/>
                    </a:p>
                  </a:txBody>
                  <a:tcPr marL="0" marR="0" marT="72000" marB="7200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800" b="0" dirty="0" err="1" smtClean="0">
                          <a:solidFill>
                            <a:schemeClr val="tx1"/>
                          </a:solidFill>
                        </a:rPr>
                        <a:t>Grundvandsbeskyttelse</a:t>
                      </a:r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122400" marB="1404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72000" marB="7200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9338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latin typeface="Palatino Linotype" panose="02040502050505030304" pitchFamily="18" charset="0"/>
                        </a:rPr>
                        <a:t>Vandsamarbejde</a:t>
                      </a:r>
                      <a:r>
                        <a:rPr lang="en-US" sz="2400" dirty="0" smtClean="0"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Palatino Linotype" panose="02040502050505030304" pitchFamily="18" charset="0"/>
                        </a:rPr>
                        <a:t>i</a:t>
                      </a:r>
                      <a:r>
                        <a:rPr lang="en-US" sz="2400" baseline="0" dirty="0" smtClean="0">
                          <a:latin typeface="Palatino Linotype" panose="02040502050505030304" pitchFamily="18" charset="0"/>
                        </a:rPr>
                        <a:t> Favrskov Kommune</a:t>
                      </a:r>
                      <a:endParaRPr lang="en-US" sz="2400" dirty="0">
                        <a:latin typeface="Palatino Linotype" panose="02040502050505030304" pitchFamily="18" charset="0"/>
                      </a:endParaRPr>
                    </a:p>
                  </a:txBody>
                  <a:tcPr marL="0" marR="0" marT="126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5232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cap="all" dirty="0" smtClean="0"/>
                        <a:t>2018-09-03</a:t>
                      </a:r>
                      <a:endParaRPr lang="en-US" sz="1600" cap="all" dirty="0" smtClean="0"/>
                    </a:p>
                    <a:p>
                      <a:pPr algn="l"/>
                      <a:r>
                        <a:rPr lang="en-US" sz="1600" cap="all" baseline="0" dirty="0" smtClean="0"/>
                        <a:t>Christian Thirup, </a:t>
                      </a:r>
                      <a:r>
                        <a:rPr lang="en-US" sz="1600" cap="all" baseline="0" dirty="0" err="1" smtClean="0"/>
                        <a:t>Ekspertisechef</a:t>
                      </a:r>
                      <a:endParaRPr lang="en-US" sz="1600" cap="all" baseline="0" dirty="0" smtClean="0"/>
                    </a:p>
                    <a:p>
                      <a:pPr algn="l"/>
                      <a:endParaRPr lang="en-US" sz="1600" cap="all" baseline="0" dirty="0" smtClean="0"/>
                    </a:p>
                    <a:p>
                      <a:pPr algn="l"/>
                      <a:r>
                        <a:rPr lang="en-US" sz="1600" cap="all" baseline="0" dirty="0" smtClean="0">
                          <a:hlinkClick r:id="rId4"/>
                        </a:rPr>
                        <a:t>cth@niras.dk</a:t>
                      </a:r>
                      <a:r>
                        <a:rPr lang="en-US" sz="1600" cap="all" baseline="0" dirty="0" smtClean="0"/>
                        <a:t>, </a:t>
                      </a:r>
                      <a:r>
                        <a:rPr lang="en-US" sz="1600" cap="all" baseline="0" dirty="0" err="1" smtClean="0"/>
                        <a:t>Tlf</a:t>
                      </a:r>
                      <a:r>
                        <a:rPr lang="en-US" sz="1600" cap="all" baseline="0" dirty="0" smtClean="0"/>
                        <a:t>. 20458860</a:t>
                      </a:r>
                    </a:p>
                  </a:txBody>
                  <a:tcPr marL="0" marR="0" marT="72000" marB="1872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1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3507757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" cap="all" dirty="0"/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9653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8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Emner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da-DK" dirty="0"/>
              <a:t>Vandværkets muligheder – hvis den nuværende situation er uholdbar.</a:t>
            </a:r>
          </a:p>
          <a:p>
            <a:pPr lvl="0"/>
            <a:r>
              <a:rPr lang="da-DK" dirty="0"/>
              <a:t>Samarbejde med andre vandværker</a:t>
            </a:r>
          </a:p>
          <a:p>
            <a:pPr lvl="0"/>
            <a:r>
              <a:rPr lang="da-DK" dirty="0"/>
              <a:t>Dyrkningsaftaler</a:t>
            </a:r>
          </a:p>
          <a:p>
            <a:pPr lvl="0"/>
            <a:r>
              <a:rPr lang="da-DK" dirty="0"/>
              <a:t>Erstatningsfastsættelse</a:t>
            </a:r>
          </a:p>
          <a:p>
            <a:r>
              <a:rPr lang="da-DK" dirty="0"/>
              <a:t>Vandsamarbejder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72" y="3654760"/>
            <a:ext cx="3339505" cy="253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42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Vandværkets muligheder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- hvis den nuværende situation er uholdbar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27087" y="2051049"/>
            <a:ext cx="7237413" cy="3817939"/>
          </a:xfrm>
        </p:spPr>
        <p:txBody>
          <a:bodyPr/>
          <a:lstStyle/>
          <a:p>
            <a:pPr lvl="0"/>
            <a:r>
              <a:rPr lang="da-DK" dirty="0" smtClean="0"/>
              <a:t>Beskyttelse af nuværende kildeplads</a:t>
            </a:r>
          </a:p>
          <a:p>
            <a:pPr lvl="1"/>
            <a:r>
              <a:rPr lang="da-DK" sz="1600" dirty="0" smtClean="0"/>
              <a:t>Dyrkningsaftaler / </a:t>
            </a:r>
            <a:r>
              <a:rPr lang="da-DK" sz="1600" dirty="0" smtClean="0"/>
              <a:t>skovrejsning / jordbytte</a:t>
            </a:r>
            <a:endParaRPr lang="da-DK" sz="1600" dirty="0" smtClean="0"/>
          </a:p>
          <a:p>
            <a:pPr lvl="1"/>
            <a:r>
              <a:rPr lang="da-DK" sz="1600" dirty="0" smtClean="0"/>
              <a:t>Kampagner i boligområder</a:t>
            </a:r>
          </a:p>
          <a:p>
            <a:pPr lvl="0"/>
            <a:r>
              <a:rPr lang="da-DK" dirty="0" smtClean="0"/>
              <a:t>Bor dybere</a:t>
            </a:r>
          </a:p>
          <a:p>
            <a:pPr lvl="0"/>
            <a:r>
              <a:rPr lang="da-DK" dirty="0" smtClean="0"/>
              <a:t>Ny kildeplads</a:t>
            </a:r>
          </a:p>
          <a:p>
            <a:pPr lvl="0"/>
            <a:r>
              <a:rPr lang="da-DK" dirty="0" smtClean="0"/>
              <a:t>Samarbejde med nabovandværker:</a:t>
            </a:r>
          </a:p>
          <a:p>
            <a:pPr lvl="1"/>
            <a:r>
              <a:rPr lang="da-DK" sz="1600" dirty="0" smtClean="0"/>
              <a:t>Fælles vandværk</a:t>
            </a:r>
          </a:p>
          <a:p>
            <a:pPr lvl="1"/>
            <a:r>
              <a:rPr lang="da-DK" sz="1600" dirty="0" smtClean="0"/>
              <a:t>Fælles kildeplads</a:t>
            </a:r>
          </a:p>
          <a:p>
            <a:pPr lvl="1"/>
            <a:r>
              <a:rPr lang="da-DK" sz="1600" dirty="0" smtClean="0"/>
              <a:t>Nødforbindelse</a:t>
            </a:r>
          </a:p>
          <a:p>
            <a:pPr lvl="0"/>
            <a:r>
              <a:rPr lang="da-DK" dirty="0" smtClean="0"/>
              <a:t>Bliv ved som hidtil, MEN hav en GOD ”Plan B” klar.</a:t>
            </a:r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3074" name="Picture 2" descr="Relateret billed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5" y="3685522"/>
            <a:ext cx="3807791" cy="253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ret billed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73" y="4329282"/>
            <a:ext cx="1748403" cy="131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th\Pictures\NIRAS\Åstedsforretninger_Aarhus\Nymarksvej 15\DSC078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9" b="37215"/>
          <a:stretch/>
        </p:blipFill>
        <p:spPr bwMode="auto">
          <a:xfrm>
            <a:off x="6200273" y="1981453"/>
            <a:ext cx="5678093" cy="156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15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Samarbejde mellem vandværker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Eksempel: </a:t>
            </a:r>
            <a:r>
              <a:rPr lang="da-DK" dirty="0" err="1" smtClean="0"/>
              <a:t>Vandsam</a:t>
            </a:r>
            <a:r>
              <a:rPr lang="da-DK" dirty="0" smtClean="0"/>
              <a:t> (Vandsamarbejde </a:t>
            </a:r>
            <a:r>
              <a:rPr lang="da-DK" dirty="0"/>
              <a:t>Vest </a:t>
            </a:r>
            <a:r>
              <a:rPr lang="da-DK" dirty="0" smtClean="0"/>
              <a:t>Djursland) 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27087" y="2051049"/>
            <a:ext cx="6335713" cy="3817939"/>
          </a:xfrm>
        </p:spPr>
        <p:txBody>
          <a:bodyPr/>
          <a:lstStyle/>
          <a:p>
            <a:r>
              <a:rPr lang="da-DK" dirty="0"/>
              <a:t>6</a:t>
            </a:r>
            <a:r>
              <a:rPr lang="da-DK" dirty="0" smtClean="0"/>
              <a:t> </a:t>
            </a:r>
            <a:r>
              <a:rPr lang="da-DK" dirty="0"/>
              <a:t>vandværker</a:t>
            </a:r>
          </a:p>
          <a:p>
            <a:r>
              <a:rPr lang="da-DK" dirty="0"/>
              <a:t>4.000 </a:t>
            </a:r>
            <a:r>
              <a:rPr lang="da-DK" dirty="0" smtClean="0"/>
              <a:t>husstande</a:t>
            </a:r>
            <a:endParaRPr lang="da-DK" dirty="0"/>
          </a:p>
          <a:p>
            <a:r>
              <a:rPr lang="da-DK" dirty="0"/>
              <a:t>Ét fællesvandværk</a:t>
            </a:r>
          </a:p>
          <a:p>
            <a:r>
              <a:rPr lang="da-DK" dirty="0"/>
              <a:t>”Fremtidssikret” kildeplads  (Løvenholmskoven).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67649"/>
            <a:ext cx="4381352" cy="454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vandsam.com/sites/default/files/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239302"/>
            <a:ext cx="3111499" cy="207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ndsam.com/sites/default/files/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4247767"/>
            <a:ext cx="3098800" cy="206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788">
            <a:off x="4169019" y="1688144"/>
            <a:ext cx="2822282" cy="186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7942439" y="1142655"/>
            <a:ext cx="2765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6"/>
              </a:rPr>
              <a:t>http://vandsam.com</a:t>
            </a:r>
            <a:r>
              <a:rPr lang="da-DK" dirty="0" smtClean="0">
                <a:hlinkClick r:id="rId6"/>
              </a:rPr>
              <a:t>/</a:t>
            </a:r>
            <a:r>
              <a:rPr lang="da-DK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60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Grundvandsbeskyttelse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Opgavefordeling</a:t>
            </a:r>
            <a:endParaRPr lang="da-D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553468" y="6432309"/>
            <a:ext cx="1054800" cy="0"/>
          </a:xfrm>
          <a:custGeom>
            <a:avLst/>
            <a:gdLst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0 h 214658"/>
              <a:gd name="connsiteX0" fmla="*/ 0 w 1054800"/>
              <a:gd name="connsiteY0" fmla="*/ 0 h 0"/>
              <a:gd name="connsiteX1" fmla="*/ 1054800 w 1054800"/>
              <a:gd name="connsiteY1" fmla="*/ 0 h 0"/>
              <a:gd name="connsiteX2" fmla="*/ 0 w 10548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800">
                <a:moveTo>
                  <a:pt x="0" y="0"/>
                </a:moveTo>
                <a:lnTo>
                  <a:pt x="105480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fld id="{24C8C45C-947F-4981-8B3F-4F32E973C901}" type="slidenum">
              <a:rPr lang="en-US" sz="1100" smtClean="0"/>
              <a:pPr/>
              <a:t>5</a:t>
            </a:fld>
            <a:endParaRPr lang="en-US" sz="1100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656458920"/>
              </p:ext>
            </p:extLst>
          </p:nvPr>
        </p:nvGraphicFramePr>
        <p:xfrm>
          <a:off x="6487400" y="1692892"/>
          <a:ext cx="4998148" cy="4409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2" y="1692892"/>
            <a:ext cx="5803456" cy="440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67" y="1722646"/>
            <a:ext cx="22098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7237" y="1770972"/>
            <a:ext cx="177343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a-DK" sz="1200" dirty="0" smtClean="0"/>
              <a:t>Indsatsområde (nitrat)</a:t>
            </a:r>
          </a:p>
          <a:p>
            <a:r>
              <a:rPr lang="da-DK" sz="1200" dirty="0" smtClean="0"/>
              <a:t>Indsatsområde </a:t>
            </a:r>
          </a:p>
          <a:p>
            <a:r>
              <a:rPr lang="da-DK" sz="1200" dirty="0" smtClean="0"/>
              <a:t>(sprøjtemidler)</a:t>
            </a:r>
          </a:p>
          <a:p>
            <a:endParaRPr lang="da-DK" sz="1200" dirty="0"/>
          </a:p>
          <a:p>
            <a:r>
              <a:rPr lang="da-DK" sz="1200" dirty="0" smtClean="0"/>
              <a:t>Kommunegrænse</a:t>
            </a:r>
          </a:p>
        </p:txBody>
      </p:sp>
    </p:spTree>
    <p:extLst>
      <p:ext uri="{BB962C8B-B14F-4D97-AF65-F5344CB8AC3E}">
        <p14:creationId xmlns:p14="http://schemas.microsoft.com/office/powerpoint/2010/main" val="11914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Status for indgåelse af dyrkningsaftaler</a:t>
            </a:r>
            <a:endParaRPr lang="da-DK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827089" y="1208078"/>
            <a:ext cx="10741024" cy="307777"/>
          </a:xfrm>
        </p:spPr>
        <p:txBody>
          <a:bodyPr/>
          <a:lstStyle/>
          <a:p>
            <a:r>
              <a:rPr lang="da-DK" dirty="0"/>
              <a:t>Dyrkningsaftaler i </a:t>
            </a:r>
            <a:r>
              <a:rPr lang="da-DK" dirty="0" smtClean="0"/>
              <a:t>Danmark (nitrat og/eller pesticider)</a:t>
            </a:r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553468" y="6432309"/>
            <a:ext cx="1054800" cy="0"/>
          </a:xfrm>
          <a:custGeom>
            <a:avLst/>
            <a:gdLst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0 h 214658"/>
              <a:gd name="connsiteX0" fmla="*/ 0 w 1054800"/>
              <a:gd name="connsiteY0" fmla="*/ 0 h 0"/>
              <a:gd name="connsiteX1" fmla="*/ 1054800 w 1054800"/>
              <a:gd name="connsiteY1" fmla="*/ 0 h 0"/>
              <a:gd name="connsiteX2" fmla="*/ 0 w 10548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800">
                <a:moveTo>
                  <a:pt x="0" y="0"/>
                </a:moveTo>
                <a:lnTo>
                  <a:pt x="105480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fld id="{24C8C45C-947F-4981-8B3F-4F32E973C901}" type="slidenum">
              <a:rPr lang="en-US" sz="800" smtClean="0"/>
              <a:pPr/>
              <a:t>6</a:t>
            </a:fld>
            <a:endParaRPr lang="en-US" sz="8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5734228" y="2051050"/>
            <a:ext cx="5833885" cy="3817937"/>
          </a:xfrm>
        </p:spPr>
        <p:txBody>
          <a:bodyPr/>
          <a:lstStyle/>
          <a:p>
            <a:r>
              <a:rPr lang="da-DK" dirty="0" smtClean="0"/>
              <a:t>~15 Vandværker / Vandsamarbejder</a:t>
            </a:r>
          </a:p>
          <a:p>
            <a:r>
              <a:rPr lang="da-DK" dirty="0" smtClean="0"/>
              <a:t>~</a:t>
            </a:r>
            <a:r>
              <a:rPr lang="da-DK" dirty="0"/>
              <a:t> </a:t>
            </a:r>
            <a:r>
              <a:rPr lang="da-DK" dirty="0" smtClean="0"/>
              <a:t>300 aftaler med landbrug / skove </a:t>
            </a:r>
          </a:p>
          <a:p>
            <a:r>
              <a:rPr lang="da-DK" dirty="0" smtClean="0"/>
              <a:t>~5.300 ha med restriktioner</a:t>
            </a:r>
          </a:p>
          <a:p>
            <a:pPr lvl="1"/>
            <a:r>
              <a:rPr lang="da-DK" dirty="0" smtClean="0"/>
              <a:t>550 ha skov (eksisterende)</a:t>
            </a:r>
          </a:p>
          <a:p>
            <a:pPr lvl="1"/>
            <a:r>
              <a:rPr lang="da-DK" dirty="0" smtClean="0"/>
              <a:t>800 </a:t>
            </a:r>
            <a:r>
              <a:rPr lang="da-DK" dirty="0" smtClean="0"/>
              <a:t>ha skovrejsning</a:t>
            </a:r>
          </a:p>
          <a:p>
            <a:pPr lvl="1"/>
            <a:r>
              <a:rPr lang="da-DK" dirty="0" smtClean="0"/>
              <a:t>4.000 ha landbrug</a:t>
            </a:r>
          </a:p>
          <a:p>
            <a:pPr lvl="1"/>
            <a:endParaRPr lang="da-DK" dirty="0" smtClean="0"/>
          </a:p>
          <a:p>
            <a:endParaRPr lang="da-DK" dirty="0"/>
          </a:p>
        </p:txBody>
      </p:sp>
      <p:pic>
        <p:nvPicPr>
          <p:cNvPr id="8" name="Billede 6"/>
          <p:cNvPicPr>
            <a:picLocks noChangeAspect="1"/>
          </p:cNvPicPr>
          <p:nvPr/>
        </p:nvPicPr>
        <p:blipFill rotWithShape="1">
          <a:blip r:embed="rId2"/>
          <a:srcRect l="1662" t="4564" r="29202" b="2006"/>
          <a:stretch/>
        </p:blipFill>
        <p:spPr>
          <a:xfrm>
            <a:off x="640935" y="1922803"/>
            <a:ext cx="4219098" cy="4591955"/>
          </a:xfrm>
          <a:prstGeom prst="rect">
            <a:avLst/>
          </a:prstGeom>
        </p:spPr>
      </p:pic>
      <p:pic>
        <p:nvPicPr>
          <p:cNvPr id="11" name="Picture 2" descr="C:\Users\cth\Pictures\NIRAS\Åstedsforretninger_Aarhus\Nymarksvej 15\DSC078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9" b="37215"/>
          <a:stretch/>
        </p:blipFill>
        <p:spPr bwMode="auto">
          <a:xfrm>
            <a:off x="5691390" y="4760006"/>
            <a:ext cx="5546329" cy="152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/>
          <p:cNvSpPr/>
          <p:nvPr/>
        </p:nvSpPr>
        <p:spPr>
          <a:xfrm>
            <a:off x="2106386" y="4112644"/>
            <a:ext cx="89807" cy="10613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 smtClean="0"/>
          </a:p>
        </p:txBody>
      </p:sp>
      <p:sp>
        <p:nvSpPr>
          <p:cNvPr id="9" name="Ellipse 8"/>
          <p:cNvSpPr/>
          <p:nvPr/>
        </p:nvSpPr>
        <p:spPr>
          <a:xfrm>
            <a:off x="3227069" y="5402517"/>
            <a:ext cx="45719" cy="530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 smtClean="0"/>
          </a:p>
        </p:txBody>
      </p:sp>
      <p:sp>
        <p:nvSpPr>
          <p:cNvPr id="13" name="Ellipse 12"/>
          <p:cNvSpPr/>
          <p:nvPr/>
        </p:nvSpPr>
        <p:spPr>
          <a:xfrm>
            <a:off x="2415418" y="4843258"/>
            <a:ext cx="45719" cy="530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 smtClean="0"/>
          </a:p>
        </p:txBody>
      </p:sp>
      <p:sp>
        <p:nvSpPr>
          <p:cNvPr id="14" name="Ellipse 13"/>
          <p:cNvSpPr/>
          <p:nvPr/>
        </p:nvSpPr>
        <p:spPr>
          <a:xfrm>
            <a:off x="2837449" y="3904032"/>
            <a:ext cx="45719" cy="530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 smtClean="0"/>
          </a:p>
        </p:txBody>
      </p:sp>
      <p:sp>
        <p:nvSpPr>
          <p:cNvPr id="15" name="Ellipse 14"/>
          <p:cNvSpPr/>
          <p:nvPr/>
        </p:nvSpPr>
        <p:spPr>
          <a:xfrm>
            <a:off x="1719619" y="3850964"/>
            <a:ext cx="45719" cy="530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 smtClean="0"/>
          </a:p>
        </p:txBody>
      </p:sp>
    </p:spTree>
    <p:extLst>
      <p:ext uri="{BB962C8B-B14F-4D97-AF65-F5344CB8AC3E}">
        <p14:creationId xmlns:p14="http://schemas.microsoft.com/office/powerpoint/2010/main" val="41034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Status for indgåelse af dyrkningsaftaler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Varige tinglyste deklarationer – udsnit af aftaler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7</a:t>
            </a:fld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70186564"/>
              </p:ext>
            </p:extLst>
          </p:nvPr>
        </p:nvGraphicFramePr>
        <p:xfrm>
          <a:off x="973018" y="1741458"/>
          <a:ext cx="10221912" cy="43484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599373"/>
                <a:gridCol w="936943"/>
                <a:gridCol w="935355"/>
                <a:gridCol w="1343098"/>
                <a:gridCol w="4407143"/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Forsyning</a:t>
                      </a:r>
                    </a:p>
                    <a:p>
                      <a:r>
                        <a:rPr lang="da-DK" dirty="0" smtClean="0"/>
                        <a:t>(udsnit)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Antal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Areal</a:t>
                      </a:r>
                    </a:p>
                    <a:p>
                      <a:pPr algn="ctr"/>
                      <a:r>
                        <a:rPr lang="da-DK" dirty="0" smtClean="0"/>
                        <a:t>(ha)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Type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Bemærkninger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Aarhus (VPU)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160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1.500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Pesticicer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Løbende indgået siden 2002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Aalborg (FGA)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60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1.600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N</a:t>
                      </a:r>
                      <a:r>
                        <a:rPr lang="da-DK" baseline="0" dirty="0" smtClean="0"/>
                        <a:t> + pest.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Alle</a:t>
                      </a:r>
                      <a:r>
                        <a:rPr lang="da-DK" baseline="0" dirty="0" smtClean="0"/>
                        <a:t> m</a:t>
                      </a:r>
                      <a:r>
                        <a:rPr lang="da-DK" dirty="0" smtClean="0"/>
                        <a:t>ed</a:t>
                      </a:r>
                      <a:r>
                        <a:rPr lang="da-DK" baseline="0" dirty="0" smtClean="0"/>
                        <a:t> baggrund i indsatsplaner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HOFOR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50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600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Pesticicer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En</a:t>
                      </a:r>
                      <a:r>
                        <a:rPr lang="da-DK" baseline="0" dirty="0" smtClean="0"/>
                        <a:t> del</a:t>
                      </a:r>
                      <a:r>
                        <a:rPr lang="da-DK" dirty="0" smtClean="0"/>
                        <a:t> nye aftaler i 2017/18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DIN Forsyning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200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Pesticicer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Løbende indgået</a:t>
                      </a:r>
                      <a:r>
                        <a:rPr lang="da-DK" baseline="0" dirty="0" smtClean="0"/>
                        <a:t> siden 1998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Ringkøbing-Skjern F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4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300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Pesticicer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Primært skov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Frederikshavn Vand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4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150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N</a:t>
                      </a:r>
                      <a:r>
                        <a:rPr lang="da-DK" baseline="0" dirty="0" smtClean="0"/>
                        <a:t> + pest.</a:t>
                      </a:r>
                      <a:endParaRPr lang="da-DK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Primært skov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TREFOR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2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50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Pesticicer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Store</a:t>
                      </a:r>
                      <a:r>
                        <a:rPr lang="da-DK" baseline="0" dirty="0" smtClean="0"/>
                        <a:t> ambitioner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Vandcenter Syd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-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Pesticicer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Skovrejsningsprojekter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 smtClean="0"/>
                        <a:t>Hinnerup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1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60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N</a:t>
                      </a:r>
                      <a:r>
                        <a:rPr lang="da-DK" baseline="0" dirty="0" smtClean="0"/>
                        <a:t> – pest.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Skovrejsningsprojekt</a:t>
                      </a:r>
                      <a:endParaRPr lang="da-DK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a-DK" baseline="0" dirty="0" smtClean="0"/>
                        <a:t>FORS (Roskilde)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2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35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 smtClean="0"/>
                        <a:t>Pesticicer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Borrevejle,</a:t>
                      </a:r>
                      <a:r>
                        <a:rPr lang="da-DK" baseline="0" dirty="0" smtClean="0"/>
                        <a:t> indgået i 2001</a:t>
                      </a:r>
                      <a:endParaRPr lang="da-DK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Aftaletyper</a:t>
            </a:r>
            <a:endParaRPr lang="da-DK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553468" y="6432309"/>
            <a:ext cx="1054800" cy="0"/>
          </a:xfrm>
          <a:custGeom>
            <a:avLst/>
            <a:gdLst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0 h 214658"/>
              <a:gd name="connsiteX0" fmla="*/ 0 w 1054800"/>
              <a:gd name="connsiteY0" fmla="*/ 0 h 0"/>
              <a:gd name="connsiteX1" fmla="*/ 1054800 w 1054800"/>
              <a:gd name="connsiteY1" fmla="*/ 0 h 0"/>
              <a:gd name="connsiteX2" fmla="*/ 0 w 10548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800">
                <a:moveTo>
                  <a:pt x="0" y="0"/>
                </a:moveTo>
                <a:lnTo>
                  <a:pt x="105480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fld id="{24C8C45C-947F-4981-8B3F-4F32E973C901}" type="slidenum">
              <a:rPr lang="en-US" sz="800" smtClean="0"/>
              <a:pPr/>
              <a:t>8</a:t>
            </a:fld>
            <a:endParaRPr lang="en-US" sz="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452927" y="4247320"/>
            <a:ext cx="3355748" cy="2059477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Frivillige aftaler</a:t>
            </a:r>
          </a:p>
          <a:p>
            <a:r>
              <a:rPr lang="da-DK" sz="1400" dirty="0" smtClean="0"/>
              <a:t>Lodsejer kan sige ”ja” eller ”nej”.</a:t>
            </a:r>
            <a:endParaRPr lang="da-DK" sz="1400" dirty="0"/>
          </a:p>
          <a:p>
            <a:r>
              <a:rPr lang="da-DK" sz="1400" dirty="0" smtClean="0"/>
              <a:t>Fleksibilitet i aftalen.</a:t>
            </a:r>
          </a:p>
          <a:p>
            <a:r>
              <a:rPr lang="da-DK" sz="1400" dirty="0" smtClean="0"/>
              <a:t>Kompensationen beskattes</a:t>
            </a:r>
            <a:endParaRPr lang="da-DK" sz="1400" dirty="0"/>
          </a:p>
        </p:txBody>
      </p:sp>
      <p:pic>
        <p:nvPicPr>
          <p:cNvPr id="9" name="Picture 2" descr="Tegning: Lars Anders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7" r="22047"/>
          <a:stretch/>
        </p:blipFill>
        <p:spPr bwMode="auto">
          <a:xfrm>
            <a:off x="7152829" y="1603161"/>
            <a:ext cx="2847477" cy="250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66" y="1603162"/>
            <a:ext cx="3299271" cy="250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7"/>
          <p:cNvSpPr txBox="1">
            <a:spLocks/>
          </p:cNvSpPr>
          <p:nvPr/>
        </p:nvSpPr>
        <p:spPr>
          <a:xfrm>
            <a:off x="3955275" y="4186075"/>
            <a:ext cx="3641936" cy="20594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6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0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0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0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0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 smtClean="0"/>
              <a:t>”</a:t>
            </a:r>
            <a:r>
              <a:rPr lang="da-DK" dirty="0" err="1" smtClean="0"/>
              <a:t>Semi</a:t>
            </a:r>
            <a:r>
              <a:rPr lang="da-DK" dirty="0" smtClean="0"/>
              <a:t>-frivillige” aftaler</a:t>
            </a:r>
          </a:p>
          <a:p>
            <a:r>
              <a:rPr lang="da-DK" sz="1400" dirty="0" smtClean="0"/>
              <a:t>Hvis lodsejer ikke ønsker en aftale vil kommunen påbyde </a:t>
            </a:r>
            <a:r>
              <a:rPr lang="da-DK" sz="1400" dirty="0" err="1" smtClean="0"/>
              <a:t>rådighedsinskrænkninger</a:t>
            </a:r>
            <a:r>
              <a:rPr lang="da-DK" sz="1400" dirty="0" smtClean="0"/>
              <a:t>.</a:t>
            </a:r>
            <a:endParaRPr lang="da-DK" sz="1400" dirty="0"/>
          </a:p>
          <a:p>
            <a:r>
              <a:rPr lang="da-DK" sz="1400" dirty="0" smtClean="0"/>
              <a:t>Nogen fleksibilitet. </a:t>
            </a:r>
          </a:p>
          <a:p>
            <a:r>
              <a:rPr lang="da-DK" sz="1400" dirty="0" smtClean="0"/>
              <a:t>Kompensationen er skattefri.</a:t>
            </a:r>
            <a:endParaRPr lang="da-DK" sz="1400" dirty="0"/>
          </a:p>
        </p:txBody>
      </p:sp>
      <p:sp>
        <p:nvSpPr>
          <p:cNvPr id="12" name="Text Placeholder 7"/>
          <p:cNvSpPr txBox="1">
            <a:spLocks/>
          </p:cNvSpPr>
          <p:nvPr/>
        </p:nvSpPr>
        <p:spPr>
          <a:xfrm>
            <a:off x="7715428" y="4201802"/>
            <a:ext cx="3872669" cy="20594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6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8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0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0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0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0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10000" indent="-34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 smtClean="0"/>
              <a:t>Påbud</a:t>
            </a:r>
          </a:p>
          <a:p>
            <a:r>
              <a:rPr lang="da-DK" sz="1400" dirty="0" smtClean="0"/>
              <a:t>Kommunen kan påbyde rådighedsindskrænkninger.</a:t>
            </a:r>
          </a:p>
          <a:p>
            <a:r>
              <a:rPr lang="da-DK" sz="1400" dirty="0" smtClean="0"/>
              <a:t>Ingen fleksibilitet</a:t>
            </a:r>
          </a:p>
          <a:p>
            <a:r>
              <a:rPr lang="da-DK" sz="1400" dirty="0"/>
              <a:t>Kompensationen er skattefri</a:t>
            </a:r>
            <a:r>
              <a:rPr lang="da-DK" sz="1400" dirty="0" smtClean="0"/>
              <a:t>.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52988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Status i Aarhus Kommune</a:t>
            </a:r>
            <a:endParaRPr lang="da-DK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553468" y="6432309"/>
            <a:ext cx="1054800" cy="0"/>
          </a:xfrm>
          <a:custGeom>
            <a:avLst/>
            <a:gdLst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214658 h 214658"/>
              <a:gd name="connsiteX4" fmla="*/ 0 w 1054800"/>
              <a:gd name="connsiteY4" fmla="*/ 0 h 214658"/>
              <a:gd name="connsiteX0" fmla="*/ 0 w 1054800"/>
              <a:gd name="connsiteY0" fmla="*/ 0 h 214658"/>
              <a:gd name="connsiteX1" fmla="*/ 1054800 w 1054800"/>
              <a:gd name="connsiteY1" fmla="*/ 0 h 214658"/>
              <a:gd name="connsiteX2" fmla="*/ 1054800 w 1054800"/>
              <a:gd name="connsiteY2" fmla="*/ 214658 h 214658"/>
              <a:gd name="connsiteX3" fmla="*/ 0 w 1054800"/>
              <a:gd name="connsiteY3" fmla="*/ 0 h 214658"/>
              <a:gd name="connsiteX0" fmla="*/ 0 w 1054800"/>
              <a:gd name="connsiteY0" fmla="*/ 0 h 0"/>
              <a:gd name="connsiteX1" fmla="*/ 1054800 w 1054800"/>
              <a:gd name="connsiteY1" fmla="*/ 0 h 0"/>
              <a:gd name="connsiteX2" fmla="*/ 0 w 10548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800">
                <a:moveTo>
                  <a:pt x="0" y="0"/>
                </a:moveTo>
                <a:lnTo>
                  <a:pt x="105480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fld id="{24C8C45C-947F-4981-8B3F-4F32E973C901}" type="slidenum">
              <a:rPr lang="en-US" sz="800" smtClean="0"/>
              <a:pPr/>
              <a:t>9</a:t>
            </a:fld>
            <a:endParaRPr lang="en-US" sz="8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5794049" y="1591599"/>
            <a:ext cx="5748427" cy="3817937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16 år med frivillige aftaler om ingen brug af sprøjtemidler:</a:t>
            </a:r>
          </a:p>
          <a:p>
            <a:pPr lvl="1"/>
            <a:r>
              <a:rPr lang="da-DK" dirty="0" smtClean="0"/>
              <a:t>160 aftaler med lodsejere</a:t>
            </a:r>
          </a:p>
          <a:p>
            <a:pPr lvl="1"/>
            <a:r>
              <a:rPr lang="da-DK" dirty="0" smtClean="0"/>
              <a:t>Tinglyste varige aftaler.</a:t>
            </a:r>
          </a:p>
          <a:p>
            <a:pPr lvl="1"/>
            <a:r>
              <a:rPr lang="da-DK" dirty="0" smtClean="0"/>
              <a:t>Kompensation for værditab.</a:t>
            </a:r>
          </a:p>
          <a:p>
            <a:pPr lvl="1"/>
            <a:r>
              <a:rPr lang="da-DK" dirty="0" smtClean="0"/>
              <a:t>1.400 ha landbrugsjord</a:t>
            </a:r>
          </a:p>
          <a:p>
            <a:pPr lvl="1"/>
            <a:r>
              <a:rPr lang="da-DK" dirty="0" smtClean="0"/>
              <a:t>250 </a:t>
            </a:r>
            <a:r>
              <a:rPr lang="da-DK" dirty="0"/>
              <a:t>ha </a:t>
            </a:r>
            <a:r>
              <a:rPr lang="da-DK" dirty="0" smtClean="0"/>
              <a:t>skovrejsning</a:t>
            </a:r>
          </a:p>
          <a:p>
            <a:endParaRPr lang="da-DK" dirty="0"/>
          </a:p>
          <a:p>
            <a:r>
              <a:rPr lang="da-DK" b="1" dirty="0" smtClean="0"/>
              <a:t>Resterende areal: 7.000 ha!</a:t>
            </a:r>
          </a:p>
          <a:p>
            <a:r>
              <a:rPr lang="da-DK" b="1" dirty="0" smtClean="0"/>
              <a:t>Pris: 1 kr. pr. m</a:t>
            </a:r>
            <a:r>
              <a:rPr lang="da-DK" b="1" baseline="30000" dirty="0" smtClean="0"/>
              <a:t>3 </a:t>
            </a:r>
            <a:r>
              <a:rPr lang="da-DK" b="1" dirty="0" smtClean="0"/>
              <a:t> </a:t>
            </a:r>
            <a:r>
              <a:rPr lang="da-DK" b="1" dirty="0"/>
              <a:t>= </a:t>
            </a:r>
            <a:r>
              <a:rPr lang="da-DK" b="1" dirty="0" smtClean="0"/>
              <a:t>45 kr./person/år.</a:t>
            </a:r>
            <a:endParaRPr lang="da-DK" b="1" baseline="30000" dirty="0" smtClean="0"/>
          </a:p>
          <a:p>
            <a:pPr marL="0" indent="0">
              <a:buNone/>
            </a:pPr>
            <a:endParaRPr lang="da-DK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61" y="1591599"/>
            <a:ext cx="3541550" cy="473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35580" y="3160821"/>
            <a:ext cx="2097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 smtClean="0">
                <a:solidFill>
                  <a:srgbClr val="FF0000"/>
                </a:solidFill>
              </a:rPr>
              <a:t>Arealer der skal beskyttes</a:t>
            </a:r>
            <a:endParaRPr lang="da-D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CK">
  <a:themeElements>
    <a:clrScheme name="ROCK">
      <a:dk1>
        <a:srgbClr val="595959"/>
      </a:dk1>
      <a:lt1>
        <a:srgbClr val="FFFFFF"/>
      </a:lt1>
      <a:dk2>
        <a:srgbClr val="000000"/>
      </a:dk2>
      <a:lt2>
        <a:srgbClr val="DCD5CF"/>
      </a:lt2>
      <a:accent1>
        <a:srgbClr val="F2F1EC"/>
      </a:accent1>
      <a:accent2>
        <a:srgbClr val="C3C3BD"/>
      </a:accent2>
      <a:accent3>
        <a:srgbClr val="8D918D"/>
      </a:accent3>
      <a:accent4>
        <a:srgbClr val="65625E"/>
      </a:accent4>
      <a:accent5>
        <a:srgbClr val="454038"/>
      </a:accent5>
      <a:accent6>
        <a:srgbClr val="F28903"/>
      </a:accent6>
      <a:hlink>
        <a:srgbClr val="008EBB"/>
      </a:hlink>
      <a:folHlink>
        <a:srgbClr val="008EBB"/>
      </a:folHlink>
    </a:clrScheme>
    <a:fontScheme name="NirasTheme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59595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.potx" id="{01CF0FCE-F4DC-4447-8517-CC6FD098D8E2}" vid="{EA32BBAD-FF19-480C-86BC-2983CE823787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800</Words>
  <Application>Microsoft Office PowerPoint</Application>
  <PresentationFormat>Brugerdefineret</PresentationFormat>
  <Paragraphs>236</Paragraphs>
  <Slides>17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17</vt:i4>
      </vt:variant>
    </vt:vector>
  </HeadingPairs>
  <TitlesOfParts>
    <vt:vector size="18" baseType="lpstr">
      <vt:lpstr>ROCK</vt:lpstr>
      <vt:lpstr>PowerPoint-præsentation</vt:lpstr>
      <vt:lpstr>Emner</vt:lpstr>
      <vt:lpstr>Vandværkets muligheder</vt:lpstr>
      <vt:lpstr>Samarbejde mellem vandværker</vt:lpstr>
      <vt:lpstr>Grundvandsbeskyttelse</vt:lpstr>
      <vt:lpstr>Status for indgåelse af dyrkningsaftaler</vt:lpstr>
      <vt:lpstr>Status for indgåelse af dyrkningsaftaler</vt:lpstr>
      <vt:lpstr>Aftaletyper</vt:lpstr>
      <vt:lpstr>Status i Aarhus Kommune</vt:lpstr>
      <vt:lpstr>Aarhus: Indsatsplan for Beder</vt:lpstr>
      <vt:lpstr>Erstatningsfastsættelse</vt:lpstr>
      <vt:lpstr>Erstatning</vt:lpstr>
      <vt:lpstr>Kontrol af aftaler</vt:lpstr>
      <vt:lpstr>Informér omverdenen om aftalerne</vt:lpstr>
      <vt:lpstr>Vandsamarbejde</vt:lpstr>
      <vt:lpstr>Sønderborg Vandsamarbejde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2017-05-30T06:56:07Z</dcterms:created>
  <dcterms:modified xsi:type="dcterms:W3CDTF">2018-09-03T08:28:46Z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