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15" r:id="rId3"/>
    <p:sldId id="314" r:id="rId4"/>
    <p:sldId id="316" r:id="rId5"/>
    <p:sldId id="328" r:id="rId6"/>
    <p:sldId id="329" r:id="rId7"/>
    <p:sldId id="326" r:id="rId8"/>
    <p:sldId id="327" r:id="rId9"/>
    <p:sldId id="324" r:id="rId10"/>
    <p:sldId id="317" r:id="rId11"/>
    <p:sldId id="318" r:id="rId12"/>
    <p:sldId id="321" r:id="rId13"/>
    <p:sldId id="322" r:id="rId14"/>
    <p:sldId id="309" r:id="rId15"/>
  </p:sldIdLst>
  <p:sldSz cx="9144000" cy="6858000" type="screen4x3"/>
  <p:notesSz cx="10236200" cy="7099300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33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llemlayout 2 - Marker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llemlayout 2 - Marker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llemlayout 2 - Marker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7" autoAdjust="0"/>
    <p:restoredTop sz="80751" autoAdjust="0"/>
  </p:normalViewPr>
  <p:slideViewPr>
    <p:cSldViewPr>
      <p:cViewPr varScale="1">
        <p:scale>
          <a:sx n="114" d="100"/>
          <a:sy n="114" d="100"/>
        </p:scale>
        <p:origin x="139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6163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r>
              <a:rPr lang="da-DK"/>
              <a:t>Vandrådet i Favrskov Kommunde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8449" y="0"/>
            <a:ext cx="4436163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2113"/>
            <a:ext cx="4436163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8449" y="6742113"/>
            <a:ext cx="4436163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3A940E62-378F-4044-B1A1-96410A93734E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9958985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6163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r>
              <a:rPr lang="da-DK"/>
              <a:t>Vandrådet i Favrskov Kommunde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8449" y="0"/>
            <a:ext cx="4436163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51237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4098" y="3371850"/>
            <a:ext cx="8188006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2113"/>
            <a:ext cx="4436163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8449" y="6742113"/>
            <a:ext cx="4436163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AF7600A3-B391-4DAB-8DFB-8A4A8AC89238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388108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alt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alt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alt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/>
              <a:t>Klik for at redigere i master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E58F3-6ED7-4865-A766-A74E58D93B41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9038370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F4968-AA9A-4D67-9655-77F6120FFAD4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8530618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3EADE-2093-4E8A-A19E-F8FE6D748980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6619769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20CFC-6353-4778-83F0-22729C39C6B1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221139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F6286-CBAB-4993-8762-ED881C051F3D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1222635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95DFA-D3BC-44C0-8161-07DC1FEB08F1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3284002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B85F8-22B1-4063-AF33-1F07C168ECE4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6281878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42277-CB82-4360-848A-CC2969B76A7D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0355764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85514-D4D1-454A-B65B-3238A398A6C8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0283114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B1F0C-FA2E-4719-A47A-68383C6691CD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8675665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300EB-7A50-43FF-BE7A-25D4170D1046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5210846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30000" t="10000" r="30000" b="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/>
              <a:t>Klik for at redigere teksttypografierne i masteren</a:t>
            </a:r>
          </a:p>
          <a:p>
            <a:pPr lvl="1"/>
            <a:r>
              <a:rPr lang="da-DK" altLang="da-DK"/>
              <a:t>Andet niveau</a:t>
            </a:r>
          </a:p>
          <a:p>
            <a:pPr lvl="2"/>
            <a:r>
              <a:rPr lang="da-DK" altLang="da-DK"/>
              <a:t>Tredje niveau</a:t>
            </a:r>
          </a:p>
          <a:p>
            <a:pPr lvl="3"/>
            <a:r>
              <a:rPr lang="da-DK" altLang="da-DK"/>
              <a:t>Fjerde niveau</a:t>
            </a:r>
          </a:p>
          <a:p>
            <a:pPr lvl="4"/>
            <a:r>
              <a:rPr lang="da-DK" altLang="da-DK"/>
              <a:t>Femte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53D1F40-C4C9-41DE-B992-C2A8CFABD08E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Fika_kaffe_bulle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30000" t="10000" r="30000" b="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261937"/>
            <a:ext cx="8064500" cy="2014935"/>
          </a:xfrm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pPr eaLnBrk="1" hangingPunct="1"/>
            <a:r>
              <a:rPr lang="da-DK" altLang="da-DK" sz="4800" dirty="0">
                <a:solidFill>
                  <a:schemeClr val="accent2"/>
                </a:solidFill>
              </a:rPr>
              <a:t>Velkommen til</a:t>
            </a:r>
            <a:br>
              <a:rPr lang="da-DK" altLang="da-DK" sz="4800" dirty="0">
                <a:solidFill>
                  <a:schemeClr val="accent2"/>
                </a:solidFill>
              </a:rPr>
            </a:br>
            <a:r>
              <a:rPr lang="da-DK" altLang="da-DK" sz="4000" dirty="0">
                <a:solidFill>
                  <a:schemeClr val="accent2"/>
                </a:solidFill>
              </a:rPr>
              <a:t> </a:t>
            </a:r>
            <a:r>
              <a:rPr lang="da-DK" altLang="da-DK" dirty="0">
                <a:solidFill>
                  <a:schemeClr val="accent2"/>
                </a:solidFill>
              </a:rPr>
              <a:t> </a:t>
            </a:r>
            <a:r>
              <a:rPr lang="da-DK" altLang="da-DK" sz="3600" dirty="0">
                <a:solidFill>
                  <a:schemeClr val="accent2"/>
                </a:solidFill>
              </a:rPr>
              <a:t>Møde om vandsamarbejde i Favrskov Kommune</a:t>
            </a:r>
            <a:br>
              <a:rPr lang="da-DK" altLang="da-DK" sz="3600" dirty="0">
                <a:solidFill>
                  <a:schemeClr val="accent2"/>
                </a:solidFill>
              </a:rPr>
            </a:br>
            <a:endParaRPr lang="da-DK" altLang="da-DK" sz="3600" dirty="0">
              <a:solidFill>
                <a:schemeClr val="accent2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570662"/>
            <a:ext cx="8637588" cy="287338"/>
          </a:xfrm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altLang="da-DK" sz="1000" dirty="0"/>
              <a:t>Inside d. 03-09-2018</a:t>
            </a:r>
          </a:p>
        </p:txBody>
      </p:sp>
      <p:sp>
        <p:nvSpPr>
          <p:cNvPr id="6" name="Rektangel 5"/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  <p:sp>
        <p:nvSpPr>
          <p:cNvPr id="2053" name="Tekstboks 1"/>
          <p:cNvSpPr txBox="1">
            <a:spLocks noChangeArrowheads="1"/>
          </p:cNvSpPr>
          <p:nvPr/>
        </p:nvSpPr>
        <p:spPr bwMode="auto">
          <a:xfrm>
            <a:off x="609179" y="2132856"/>
            <a:ext cx="7920880" cy="4334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200000"/>
              </a:lnSpc>
              <a:buFont typeface="+mj-lt"/>
              <a:buAutoNum type="arabicPeriod"/>
            </a:pPr>
            <a:r>
              <a:rPr lang="da-DK" altLang="da-DK" sz="1400" dirty="0">
                <a:solidFill>
                  <a:schemeClr val="accent2"/>
                </a:solidFill>
              </a:rPr>
              <a:t>Velkomst og baggrund for mødet.</a:t>
            </a:r>
          </a:p>
          <a:p>
            <a:pPr eaLnBrk="1" hangingPunct="1">
              <a:lnSpc>
                <a:spcPct val="200000"/>
              </a:lnSpc>
              <a:buFont typeface="+mj-lt"/>
              <a:buAutoNum type="arabicPeriod"/>
            </a:pPr>
            <a:r>
              <a:rPr lang="da-DK" altLang="da-DK" sz="1400" dirty="0">
                <a:solidFill>
                  <a:schemeClr val="accent2"/>
                </a:solidFill>
              </a:rPr>
              <a:t>Oplæg ved Christian Thirup fra </a:t>
            </a:r>
            <a:r>
              <a:rPr lang="da-DK" altLang="da-DK" sz="1400" dirty="0" err="1">
                <a:solidFill>
                  <a:schemeClr val="accent2"/>
                </a:solidFill>
              </a:rPr>
              <a:t>Niras</a:t>
            </a:r>
            <a:r>
              <a:rPr lang="da-DK" altLang="da-DK" sz="1400" dirty="0">
                <a:solidFill>
                  <a:schemeClr val="accent2"/>
                </a:solidFill>
              </a:rPr>
              <a:t>.</a:t>
            </a:r>
          </a:p>
          <a:p>
            <a:pPr eaLnBrk="1" hangingPunct="1">
              <a:lnSpc>
                <a:spcPct val="200000"/>
              </a:lnSpc>
              <a:buFont typeface="+mj-lt"/>
              <a:buAutoNum type="arabicPeriod"/>
            </a:pPr>
            <a:r>
              <a:rPr lang="da-DK" altLang="da-DK" sz="1400" dirty="0">
                <a:solidFill>
                  <a:schemeClr val="accent2"/>
                </a:solidFill>
              </a:rPr>
              <a:t>Favrskov Kommune: Indsatsplaner og rammerne for grundvandsbeskyttelse.</a:t>
            </a:r>
          </a:p>
          <a:p>
            <a:pPr eaLnBrk="1" hangingPunct="1">
              <a:lnSpc>
                <a:spcPct val="200000"/>
              </a:lnSpc>
              <a:buFont typeface="+mj-lt"/>
              <a:buAutoNum type="arabicPeriod"/>
            </a:pPr>
            <a:r>
              <a:rPr lang="da-DK" altLang="da-DK" sz="1400" dirty="0">
                <a:solidFill>
                  <a:schemeClr val="accent2"/>
                </a:solidFill>
              </a:rPr>
              <a:t>Vandrådet fremlægger en model for et vandsamarbejde.</a:t>
            </a:r>
          </a:p>
          <a:p>
            <a:pPr eaLnBrk="1" hangingPunct="1">
              <a:lnSpc>
                <a:spcPct val="200000"/>
              </a:lnSpc>
              <a:buFont typeface="+mj-lt"/>
              <a:buAutoNum type="arabicPeriod"/>
            </a:pPr>
            <a:r>
              <a:rPr lang="da-DK" altLang="da-DK" sz="1400" dirty="0">
                <a:solidFill>
                  <a:schemeClr val="accent2"/>
                </a:solidFill>
              </a:rPr>
              <a:t>National vandfond-hvad betyder det for vandsamarbejdet?</a:t>
            </a:r>
          </a:p>
          <a:p>
            <a:pPr eaLnBrk="1" hangingPunct="1">
              <a:lnSpc>
                <a:spcPct val="200000"/>
              </a:lnSpc>
              <a:buFont typeface="+mj-lt"/>
              <a:buAutoNum type="arabicPeriod"/>
            </a:pPr>
            <a:r>
              <a:rPr lang="da-DK" altLang="da-DK" sz="1400" dirty="0">
                <a:solidFill>
                  <a:schemeClr val="accent2"/>
                </a:solidFill>
              </a:rPr>
              <a:t>Tidsplan.</a:t>
            </a:r>
          </a:p>
          <a:p>
            <a:pPr eaLnBrk="1" hangingPunct="1">
              <a:lnSpc>
                <a:spcPct val="200000"/>
              </a:lnSpc>
              <a:buFont typeface="+mj-lt"/>
              <a:buAutoNum type="arabicPeriod"/>
            </a:pPr>
            <a:r>
              <a:rPr lang="da-DK" altLang="da-DK" sz="1400" dirty="0">
                <a:solidFill>
                  <a:schemeClr val="accent2"/>
                </a:solidFill>
              </a:rPr>
              <a:t>Oplæg til budget og økonomi.</a:t>
            </a:r>
          </a:p>
          <a:p>
            <a:pPr eaLnBrk="1" hangingPunct="1">
              <a:lnSpc>
                <a:spcPct val="200000"/>
              </a:lnSpc>
              <a:buFont typeface="+mj-lt"/>
              <a:buAutoNum type="arabicPeriod"/>
            </a:pPr>
            <a:r>
              <a:rPr lang="da-DK" altLang="da-DK" sz="1400" dirty="0">
                <a:solidFill>
                  <a:schemeClr val="accent2"/>
                </a:solidFill>
              </a:rPr>
              <a:t>Pause.</a:t>
            </a:r>
          </a:p>
          <a:p>
            <a:pPr eaLnBrk="1" hangingPunct="1">
              <a:lnSpc>
                <a:spcPct val="200000"/>
              </a:lnSpc>
              <a:buFont typeface="+mj-lt"/>
              <a:buAutoNum type="arabicPeriod"/>
            </a:pPr>
            <a:r>
              <a:rPr lang="da-DK" altLang="da-DK" sz="1400" dirty="0">
                <a:solidFill>
                  <a:schemeClr val="accent2"/>
                </a:solidFill>
              </a:rPr>
              <a:t>Spørgsmål og diskussion.</a:t>
            </a:r>
          </a:p>
          <a:p>
            <a:pPr eaLnBrk="1" hangingPunct="1">
              <a:lnSpc>
                <a:spcPct val="200000"/>
              </a:lnSpc>
              <a:buFont typeface="+mj-lt"/>
              <a:buAutoNum type="arabicPeriod"/>
            </a:pPr>
            <a:r>
              <a:rPr lang="da-DK" altLang="da-DK" sz="1400" dirty="0">
                <a:solidFill>
                  <a:schemeClr val="accent2"/>
                </a:solidFill>
              </a:rPr>
              <a:t>Evt.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1E67BE-D8E5-475A-B979-9A2D47996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786211"/>
          </a:xfrm>
        </p:spPr>
        <p:txBody>
          <a:bodyPr/>
          <a:lstStyle/>
          <a:p>
            <a:br>
              <a:rPr lang="da-DK" altLang="da-DK" dirty="0">
                <a:solidFill>
                  <a:schemeClr val="accent2"/>
                </a:solidFill>
              </a:rPr>
            </a:br>
            <a:r>
              <a:rPr lang="da-DK" altLang="da-DK" dirty="0">
                <a:solidFill>
                  <a:schemeClr val="accent2"/>
                </a:solidFill>
              </a:rPr>
              <a:t>Indbetaling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913A8DE-BE8D-4EC6-8E4A-37099EED5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240360"/>
          </a:xfrm>
        </p:spPr>
        <p:txBody>
          <a:bodyPr/>
          <a:lstStyle/>
          <a:p>
            <a:r>
              <a:rPr lang="da-DK" dirty="0">
                <a:solidFill>
                  <a:schemeClr val="accent2"/>
                </a:solidFill>
              </a:rPr>
              <a:t>Årligt vandforbrug ca. 2,9 mio. m3</a:t>
            </a:r>
          </a:p>
          <a:p>
            <a:r>
              <a:rPr lang="da-DK" dirty="0">
                <a:solidFill>
                  <a:schemeClr val="accent2"/>
                </a:solidFill>
              </a:rPr>
              <a:t>Betaling til grundvandsbeskyttelse </a:t>
            </a:r>
            <a:r>
              <a:rPr lang="da-DK" u="sng" dirty="0">
                <a:solidFill>
                  <a:schemeClr val="accent2"/>
                </a:solidFill>
              </a:rPr>
              <a:t>1,60 </a:t>
            </a:r>
            <a:r>
              <a:rPr lang="da-DK" u="sng" dirty="0" err="1">
                <a:solidFill>
                  <a:schemeClr val="accent2"/>
                </a:solidFill>
              </a:rPr>
              <a:t>kr</a:t>
            </a:r>
            <a:r>
              <a:rPr lang="da-DK" u="sng" dirty="0">
                <a:solidFill>
                  <a:schemeClr val="accent2"/>
                </a:solidFill>
              </a:rPr>
              <a:t>/m3 ekskl. moms.</a:t>
            </a:r>
          </a:p>
          <a:p>
            <a:r>
              <a:rPr lang="da-DK" dirty="0">
                <a:solidFill>
                  <a:schemeClr val="accent2"/>
                </a:solidFill>
              </a:rPr>
              <a:t>Indtægter på ca. </a:t>
            </a:r>
            <a:r>
              <a:rPr lang="da-DK" u="sng" dirty="0">
                <a:solidFill>
                  <a:schemeClr val="accent2"/>
                </a:solidFill>
              </a:rPr>
              <a:t>4,6 mio./år</a:t>
            </a:r>
            <a:endParaRPr lang="da-DK" u="sng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B76A912-160A-4F9E-A4E9-F97CC86AED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6308725"/>
            <a:ext cx="8637588" cy="287338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 eaLnBrk="1" hangingPunct="1">
              <a:buNone/>
            </a:pPr>
            <a:r>
              <a:rPr lang="da-DK" altLang="da-DK" sz="1000" kern="0" dirty="0"/>
              <a:t>Inside d. 03-09-2018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0033682F-2E74-4AE4-8E27-4C858C013E0E}"/>
              </a:ext>
            </a:extLst>
          </p:cNvPr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</p:spTree>
    <p:extLst>
      <p:ext uri="{BB962C8B-B14F-4D97-AF65-F5344CB8AC3E}">
        <p14:creationId xmlns:p14="http://schemas.microsoft.com/office/powerpoint/2010/main" val="226461442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1E67BE-D8E5-475A-B979-9A2D47996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498179"/>
          </a:xfrm>
        </p:spPr>
        <p:txBody>
          <a:bodyPr/>
          <a:lstStyle/>
          <a:p>
            <a:br>
              <a:rPr lang="da-DK" altLang="da-DK" dirty="0">
                <a:solidFill>
                  <a:schemeClr val="accent2"/>
                </a:solidFill>
              </a:rPr>
            </a:br>
            <a:r>
              <a:rPr lang="da-DK" altLang="da-DK" dirty="0">
                <a:solidFill>
                  <a:schemeClr val="accent2"/>
                </a:solidFill>
              </a:rPr>
              <a:t>Oversigt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913A8DE-BE8D-4EC6-8E4A-37099EED5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21582"/>
            <a:ext cx="8229600" cy="3240360"/>
          </a:xfrm>
        </p:spPr>
        <p:txBody>
          <a:bodyPr/>
          <a:lstStyle/>
          <a:p>
            <a:r>
              <a:rPr lang="da-DK" dirty="0">
                <a:solidFill>
                  <a:schemeClr val="accent2"/>
                </a:solidFill>
              </a:rPr>
              <a:t>Indbetaling omfatter erstatning til lodsejere samt udgifter til ekstern bistand, møder m.m.</a:t>
            </a:r>
          </a:p>
          <a:p>
            <a:r>
              <a:rPr lang="da-DK" dirty="0">
                <a:solidFill>
                  <a:schemeClr val="accent2"/>
                </a:solidFill>
              </a:rPr>
              <a:t>Grundvands beskyttelsen kan med de nuværende forudsætninger være gennemført på 12 år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B76A912-160A-4F9E-A4E9-F97CC86AED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6308725"/>
            <a:ext cx="8637588" cy="287338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 eaLnBrk="1" hangingPunct="1">
              <a:buNone/>
            </a:pPr>
            <a:r>
              <a:rPr lang="da-DK" altLang="da-DK" sz="1000" kern="0" dirty="0"/>
              <a:t>Inside d. 03-09-2018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0033682F-2E74-4AE4-8E27-4C858C013E0E}"/>
              </a:ext>
            </a:extLst>
          </p:cNvPr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</p:spTree>
    <p:extLst>
      <p:ext uri="{BB962C8B-B14F-4D97-AF65-F5344CB8AC3E}">
        <p14:creationId xmlns:p14="http://schemas.microsoft.com/office/powerpoint/2010/main" val="3490373628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1E67BE-D8E5-475A-B979-9A2D47996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dirty="0">
                <a:solidFill>
                  <a:schemeClr val="accent2"/>
                </a:solidFill>
              </a:rPr>
              <a:t>8. Pause</a:t>
            </a:r>
            <a:endParaRPr lang="da-DK" dirty="0"/>
          </a:p>
        </p:txBody>
      </p:sp>
      <p:pic>
        <p:nvPicPr>
          <p:cNvPr id="12" name="Pladsholder til indhold 11">
            <a:extLst>
              <a:ext uri="{FF2B5EF4-FFF2-40B4-BE49-F238E27FC236}">
                <a16:creationId xmlns:a16="http://schemas.microsoft.com/office/drawing/2014/main" id="{21C4270B-A80A-42C0-911E-4F36ED8293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297469" y="1600200"/>
            <a:ext cx="6549061" cy="4349750"/>
          </a:xfr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B76A912-160A-4F9E-A4E9-F97CC86AED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6308725"/>
            <a:ext cx="8637588" cy="287338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 eaLnBrk="1" hangingPunct="1">
              <a:buNone/>
            </a:pPr>
            <a:r>
              <a:rPr lang="da-DK" altLang="da-DK" sz="1000" kern="0" dirty="0"/>
              <a:t>Inside d. 03-09-2018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0033682F-2E74-4AE4-8E27-4C858C013E0E}"/>
              </a:ext>
            </a:extLst>
          </p:cNvPr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</p:spTree>
    <p:extLst>
      <p:ext uri="{BB962C8B-B14F-4D97-AF65-F5344CB8AC3E}">
        <p14:creationId xmlns:p14="http://schemas.microsoft.com/office/powerpoint/2010/main" val="2494770812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1E67BE-D8E5-475A-B979-9A2D47996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2016224"/>
          </a:xfrm>
        </p:spPr>
        <p:txBody>
          <a:bodyPr/>
          <a:lstStyle/>
          <a:p>
            <a:r>
              <a:rPr lang="da-DK" altLang="da-DK" dirty="0">
                <a:solidFill>
                  <a:schemeClr val="accent2"/>
                </a:solidFill>
              </a:rPr>
              <a:t>9 Spørgsmål og diskussion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913A8DE-BE8D-4EC6-8E4A-37099EED5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520280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B76A912-160A-4F9E-A4E9-F97CC86AED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6308725"/>
            <a:ext cx="8637588" cy="287338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 eaLnBrk="1" hangingPunct="1">
              <a:buNone/>
            </a:pPr>
            <a:r>
              <a:rPr lang="da-DK" altLang="da-DK" sz="1000" kern="0" dirty="0"/>
              <a:t>Inside d. 03-09-2018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0033682F-2E74-4AE4-8E27-4C858C013E0E}"/>
              </a:ext>
            </a:extLst>
          </p:cNvPr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</p:spTree>
    <p:extLst>
      <p:ext uri="{BB962C8B-B14F-4D97-AF65-F5344CB8AC3E}">
        <p14:creationId xmlns:p14="http://schemas.microsoft.com/office/powerpoint/2010/main" val="4268291842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308725"/>
            <a:ext cx="8637588" cy="287338"/>
          </a:xfrm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altLang="da-DK" sz="1000" dirty="0"/>
              <a:t>Inside d. 03-09-2018</a:t>
            </a:r>
          </a:p>
          <a:p>
            <a:pPr eaLnBrk="1" hangingPunct="1"/>
            <a:endParaRPr lang="da-DK" altLang="da-DK" sz="1000" dirty="0"/>
          </a:p>
        </p:txBody>
      </p:sp>
      <p:sp>
        <p:nvSpPr>
          <p:cNvPr id="6" name="Rektangel 5"/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11188" y="1557338"/>
            <a:ext cx="7988300" cy="1223962"/>
          </a:xfrm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da-DK" altLang="da-DK" sz="4000" dirty="0">
                <a:solidFill>
                  <a:schemeClr val="accent2"/>
                </a:solidFill>
              </a:rPr>
              <a:t>10. </a:t>
            </a:r>
            <a:r>
              <a:rPr lang="da-DK" altLang="da-DK" dirty="0">
                <a:solidFill>
                  <a:schemeClr val="accent2"/>
                </a:solidFill>
              </a:rPr>
              <a:t>Eventuelt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1E67BE-D8E5-475A-B979-9A2D47996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98378"/>
          </a:xfrm>
        </p:spPr>
        <p:txBody>
          <a:bodyPr/>
          <a:lstStyle/>
          <a:p>
            <a:r>
              <a:rPr lang="da-DK" altLang="da-DK" dirty="0">
                <a:solidFill>
                  <a:schemeClr val="accent2"/>
                </a:solidFill>
              </a:rPr>
              <a:t>1. Velkomst og baggrund for mødet.</a:t>
            </a:r>
            <a:br>
              <a:rPr lang="da-DK" altLang="da-DK" dirty="0">
                <a:solidFill>
                  <a:schemeClr val="accent2"/>
                </a:solidFill>
              </a:rPr>
            </a:b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913A8DE-BE8D-4EC6-8E4A-37099EED5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024336"/>
          </a:xfrm>
        </p:spPr>
        <p:txBody>
          <a:bodyPr/>
          <a:lstStyle/>
          <a:p>
            <a:r>
              <a:rPr lang="da-DK" dirty="0">
                <a:solidFill>
                  <a:schemeClr val="accent2"/>
                </a:solidFill>
              </a:rPr>
              <a:t>Opfølgning på mødet i april</a:t>
            </a:r>
          </a:p>
          <a:p>
            <a:r>
              <a:rPr lang="da-DK" dirty="0">
                <a:solidFill>
                  <a:schemeClr val="accent2"/>
                </a:solidFill>
              </a:rPr>
              <a:t>Give VV de bedste forudsætninger for at tage stilling til et Vandsamarbejde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B76A912-160A-4F9E-A4E9-F97CC86AED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6308725"/>
            <a:ext cx="8637588" cy="287338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 eaLnBrk="1" hangingPunct="1">
              <a:buNone/>
            </a:pPr>
            <a:r>
              <a:rPr lang="da-DK" altLang="da-DK" sz="1000" kern="0" dirty="0"/>
              <a:t>Inside d. 03-09-2018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0033682F-2E74-4AE4-8E27-4C858C013E0E}"/>
              </a:ext>
            </a:extLst>
          </p:cNvPr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</p:spTree>
    <p:extLst>
      <p:ext uri="{BB962C8B-B14F-4D97-AF65-F5344CB8AC3E}">
        <p14:creationId xmlns:p14="http://schemas.microsoft.com/office/powerpoint/2010/main" val="254708072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30000" t="10000" r="30000" b="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1240207"/>
            <a:ext cx="8064500" cy="792088"/>
          </a:xfrm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pPr eaLnBrk="1" hangingPunct="1"/>
            <a:r>
              <a:rPr lang="da-DK" sz="3600" dirty="0">
                <a:solidFill>
                  <a:schemeClr val="accent2"/>
                </a:solidFill>
              </a:rPr>
              <a:t>2. Oplæg ved Christian Thirup fra </a:t>
            </a:r>
            <a:r>
              <a:rPr lang="da-DK" sz="3600" dirty="0" err="1">
                <a:solidFill>
                  <a:schemeClr val="accent2"/>
                </a:solidFill>
              </a:rPr>
              <a:t>Niras</a:t>
            </a:r>
            <a:r>
              <a:rPr lang="da-DK" sz="3600" dirty="0">
                <a:solidFill>
                  <a:schemeClr val="accent2"/>
                </a:solidFill>
              </a:rPr>
              <a:t> </a:t>
            </a:r>
            <a:br>
              <a:rPr lang="da-DK" sz="3600" dirty="0">
                <a:solidFill>
                  <a:schemeClr val="accent2"/>
                </a:solidFill>
              </a:rPr>
            </a:br>
            <a:endParaRPr lang="da-DK" altLang="da-DK" sz="3600" dirty="0">
              <a:solidFill>
                <a:schemeClr val="accent2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308725"/>
            <a:ext cx="8637588" cy="287338"/>
          </a:xfrm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altLang="da-DK" sz="1000" dirty="0"/>
              <a:t>Inside d. 03-09-2018</a:t>
            </a:r>
          </a:p>
        </p:txBody>
      </p:sp>
      <p:sp>
        <p:nvSpPr>
          <p:cNvPr id="6" name="Rektangel 5"/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  <p:sp>
        <p:nvSpPr>
          <p:cNvPr id="2053" name="Tekstboks 1"/>
          <p:cNvSpPr txBox="1">
            <a:spLocks noChangeArrowheads="1"/>
          </p:cNvSpPr>
          <p:nvPr/>
        </p:nvSpPr>
        <p:spPr bwMode="auto">
          <a:xfrm>
            <a:off x="611560" y="2492896"/>
            <a:ext cx="813690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0">
              <a:buFont typeface="Arial" panose="020B0604020202020204" pitchFamily="34" charset="0"/>
              <a:buChar char="•"/>
            </a:pPr>
            <a:endParaRPr lang="da-DK" sz="2000" dirty="0">
              <a:solidFill>
                <a:schemeClr val="accent2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da-DK" sz="2000" dirty="0">
              <a:solidFill>
                <a:schemeClr val="accent2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da-DK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72401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1E67BE-D8E5-475A-B979-9A2D47996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2002235"/>
          </a:xfrm>
        </p:spPr>
        <p:txBody>
          <a:bodyPr/>
          <a:lstStyle/>
          <a:p>
            <a:r>
              <a:rPr lang="da-DK" altLang="da-DK" dirty="0">
                <a:solidFill>
                  <a:schemeClr val="accent2"/>
                </a:solidFill>
              </a:rPr>
              <a:t>3. Favrskov Kommune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913A8DE-BE8D-4EC6-8E4A-37099EED5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240360"/>
          </a:xfrm>
        </p:spPr>
        <p:txBody>
          <a:bodyPr/>
          <a:lstStyle/>
          <a:p>
            <a:endParaRPr lang="da-DK" u="sng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B76A912-160A-4F9E-A4E9-F97CC86AED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6308725"/>
            <a:ext cx="8637588" cy="287338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 eaLnBrk="1" hangingPunct="1">
              <a:buNone/>
            </a:pPr>
            <a:r>
              <a:rPr lang="da-DK" altLang="da-DK" sz="1000" kern="0" dirty="0"/>
              <a:t>Inside d. 03-09-2018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0033682F-2E74-4AE4-8E27-4C858C013E0E}"/>
              </a:ext>
            </a:extLst>
          </p:cNvPr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</p:spTree>
    <p:extLst>
      <p:ext uri="{BB962C8B-B14F-4D97-AF65-F5344CB8AC3E}">
        <p14:creationId xmlns:p14="http://schemas.microsoft.com/office/powerpoint/2010/main" val="232690257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1E67BE-D8E5-475A-B979-9A2D47996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2002235"/>
          </a:xfrm>
        </p:spPr>
        <p:txBody>
          <a:bodyPr/>
          <a:lstStyle/>
          <a:p>
            <a:r>
              <a:rPr lang="da-DK" altLang="da-DK" dirty="0">
                <a:solidFill>
                  <a:schemeClr val="accent2"/>
                </a:solidFill>
              </a:rPr>
              <a:t>4. Model for et vandsamarbejde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913A8DE-BE8D-4EC6-8E4A-37099EED5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672408"/>
          </a:xfrm>
        </p:spPr>
        <p:txBody>
          <a:bodyPr/>
          <a:lstStyle/>
          <a:p>
            <a:r>
              <a:rPr lang="da-DK" dirty="0">
                <a:solidFill>
                  <a:schemeClr val="accent2"/>
                </a:solidFill>
              </a:rPr>
              <a:t>Hvorfor mener Vandrådet at VV skal indgå i et vandsamarbejde?</a:t>
            </a:r>
          </a:p>
          <a:p>
            <a:r>
              <a:rPr lang="da-DK" dirty="0">
                <a:solidFill>
                  <a:schemeClr val="accent2"/>
                </a:solidFill>
              </a:rPr>
              <a:t>Det er bedre for VV selv at etablere et vandsamarbejde, end kommunen gennemtvinger det. </a:t>
            </a:r>
          </a:p>
          <a:p>
            <a:r>
              <a:rPr lang="da-DK" dirty="0">
                <a:solidFill>
                  <a:schemeClr val="accent2"/>
                </a:solidFill>
              </a:rPr>
              <a:t>Vandrådet har fået inspiration fra andre vandsamarbejde</a:t>
            </a:r>
          </a:p>
          <a:p>
            <a:pPr marL="0" indent="0">
              <a:buNone/>
            </a:pPr>
            <a:endParaRPr lang="da-DK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da-DK" dirty="0">
              <a:solidFill>
                <a:schemeClr val="accent2"/>
              </a:solidFill>
            </a:endParaRPr>
          </a:p>
          <a:p>
            <a:endParaRPr lang="da-DK" u="sng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B76A912-160A-4F9E-A4E9-F97CC86AED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6308725"/>
            <a:ext cx="8637588" cy="287338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 eaLnBrk="1" hangingPunct="1">
              <a:buNone/>
            </a:pPr>
            <a:r>
              <a:rPr lang="da-DK" altLang="da-DK" sz="1000" kern="0" dirty="0"/>
              <a:t>Inside d. 03-09-2018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0033682F-2E74-4AE4-8E27-4C858C013E0E}"/>
              </a:ext>
            </a:extLst>
          </p:cNvPr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</p:spTree>
    <p:extLst>
      <p:ext uri="{BB962C8B-B14F-4D97-AF65-F5344CB8AC3E}">
        <p14:creationId xmlns:p14="http://schemas.microsoft.com/office/powerpoint/2010/main" val="342375367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1E67BE-D8E5-475A-B979-9A2D47996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2002235"/>
          </a:xfrm>
        </p:spPr>
        <p:txBody>
          <a:bodyPr/>
          <a:lstStyle/>
          <a:p>
            <a:r>
              <a:rPr lang="da-DK" altLang="da-DK" dirty="0">
                <a:solidFill>
                  <a:schemeClr val="accent2"/>
                </a:solidFill>
              </a:rPr>
              <a:t>4. Model for et vandsamarbejde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913A8DE-BE8D-4EC6-8E4A-37099EED5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34876"/>
            <a:ext cx="8229600" cy="3514403"/>
          </a:xfrm>
        </p:spPr>
        <p:txBody>
          <a:bodyPr/>
          <a:lstStyle/>
          <a:p>
            <a:r>
              <a:rPr lang="da-DK" dirty="0">
                <a:solidFill>
                  <a:schemeClr val="accent2"/>
                </a:solidFill>
              </a:rPr>
              <a:t>Hvad står vandsamarbejdet for?</a:t>
            </a:r>
          </a:p>
          <a:p>
            <a:r>
              <a:rPr lang="da-DK" dirty="0">
                <a:solidFill>
                  <a:schemeClr val="accent2"/>
                </a:solidFill>
              </a:rPr>
              <a:t>Grundvandsbeskyttelse i Favrskov Kommune</a:t>
            </a:r>
          </a:p>
          <a:p>
            <a:r>
              <a:rPr lang="da-DK" dirty="0">
                <a:solidFill>
                  <a:schemeClr val="accent2"/>
                </a:solidFill>
              </a:rPr>
              <a:t>Vandsamarbejdet skal udfylde de rammer som kommunen sætter, inden for vedtægternes grænser</a:t>
            </a:r>
          </a:p>
          <a:p>
            <a:endParaRPr lang="da-DK" dirty="0">
              <a:solidFill>
                <a:schemeClr val="accent2"/>
              </a:solidFill>
            </a:endParaRPr>
          </a:p>
          <a:p>
            <a:endParaRPr lang="da-DK" dirty="0">
              <a:solidFill>
                <a:schemeClr val="accent2"/>
              </a:solidFill>
            </a:endParaRPr>
          </a:p>
          <a:p>
            <a:endParaRPr lang="da-DK" u="sng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B76A912-160A-4F9E-A4E9-F97CC86AED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6308725"/>
            <a:ext cx="8637588" cy="287338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 eaLnBrk="1" hangingPunct="1">
              <a:buNone/>
            </a:pPr>
            <a:r>
              <a:rPr lang="da-DK" altLang="da-DK" sz="1000" kern="0" dirty="0"/>
              <a:t>Inside d. 03-09-2018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0033682F-2E74-4AE4-8E27-4C858C013E0E}"/>
              </a:ext>
            </a:extLst>
          </p:cNvPr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</p:spTree>
    <p:extLst>
      <p:ext uri="{BB962C8B-B14F-4D97-AF65-F5344CB8AC3E}">
        <p14:creationId xmlns:p14="http://schemas.microsoft.com/office/powerpoint/2010/main" val="65358748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1E67BE-D8E5-475A-B979-9A2D47996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2002235"/>
          </a:xfrm>
        </p:spPr>
        <p:txBody>
          <a:bodyPr/>
          <a:lstStyle/>
          <a:p>
            <a:r>
              <a:rPr lang="da-DK" altLang="da-DK" dirty="0">
                <a:solidFill>
                  <a:schemeClr val="accent2"/>
                </a:solidFill>
              </a:rPr>
              <a:t>5. National vandfond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913A8DE-BE8D-4EC6-8E4A-37099EED5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290" y="2434876"/>
            <a:ext cx="8229600" cy="3010347"/>
          </a:xfrm>
        </p:spPr>
        <p:txBody>
          <a:bodyPr/>
          <a:lstStyle/>
          <a:p>
            <a:r>
              <a:rPr lang="da-DK" dirty="0">
                <a:solidFill>
                  <a:schemeClr val="accent2"/>
                </a:solidFill>
              </a:rPr>
              <a:t>Hvornår kommer den?</a:t>
            </a:r>
          </a:p>
          <a:p>
            <a:r>
              <a:rPr lang="da-DK" dirty="0">
                <a:solidFill>
                  <a:schemeClr val="accent2"/>
                </a:solidFill>
              </a:rPr>
              <a:t>Skal vi bare afvendte om den kommer?</a:t>
            </a:r>
          </a:p>
          <a:p>
            <a:r>
              <a:rPr lang="da-DK" dirty="0">
                <a:solidFill>
                  <a:schemeClr val="accent2"/>
                </a:solidFill>
              </a:rPr>
              <a:t>Hvilke indsatser dækker den?</a:t>
            </a:r>
          </a:p>
          <a:p>
            <a:r>
              <a:rPr lang="da-DK" dirty="0">
                <a:solidFill>
                  <a:schemeClr val="accent2"/>
                </a:solidFill>
              </a:rPr>
              <a:t>Hvis den kommer vil det så få betydning for de områder der har lavet indsatser?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B76A912-160A-4F9E-A4E9-F97CC86AED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6308725"/>
            <a:ext cx="8637588" cy="287338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 eaLnBrk="1" hangingPunct="1">
              <a:buNone/>
            </a:pPr>
            <a:r>
              <a:rPr lang="da-DK" altLang="da-DK" sz="1000" kern="0" dirty="0"/>
              <a:t>Inside d. 03-09-2018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0033682F-2E74-4AE4-8E27-4C858C013E0E}"/>
              </a:ext>
            </a:extLst>
          </p:cNvPr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</p:spTree>
    <p:extLst>
      <p:ext uri="{BB962C8B-B14F-4D97-AF65-F5344CB8AC3E}">
        <p14:creationId xmlns:p14="http://schemas.microsoft.com/office/powerpoint/2010/main" val="344379963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1E67BE-D8E5-475A-B979-9A2D47996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498179"/>
          </a:xfrm>
        </p:spPr>
        <p:txBody>
          <a:bodyPr/>
          <a:lstStyle/>
          <a:p>
            <a:r>
              <a:rPr lang="da-DK" altLang="da-DK" dirty="0">
                <a:solidFill>
                  <a:schemeClr val="accent2"/>
                </a:solidFill>
              </a:rPr>
              <a:t>6. Tidsplan</a:t>
            </a:r>
            <a:endParaRPr lang="da-DK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B76A912-160A-4F9E-A4E9-F97CC86AED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6308725"/>
            <a:ext cx="8637588" cy="287338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 eaLnBrk="1" hangingPunct="1">
              <a:buNone/>
            </a:pPr>
            <a:r>
              <a:rPr lang="da-DK" altLang="da-DK" sz="1000" kern="0" dirty="0"/>
              <a:t>Inside d. 03-09-2018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0033682F-2E74-4AE4-8E27-4C858C013E0E}"/>
              </a:ext>
            </a:extLst>
          </p:cNvPr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  <p:pic>
        <p:nvPicPr>
          <p:cNvPr id="10" name="Pladsholder til indhold 9">
            <a:extLst>
              <a:ext uri="{FF2B5EF4-FFF2-40B4-BE49-F238E27FC236}">
                <a16:creationId xmlns:a16="http://schemas.microsoft.com/office/drawing/2014/main" id="{B89CAEB7-2C98-43DB-B079-7F1E97E11D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12651"/>
            <a:ext cx="8229600" cy="4501060"/>
          </a:xfrm>
        </p:spPr>
      </p:pic>
    </p:spTree>
    <p:extLst>
      <p:ext uri="{BB962C8B-B14F-4D97-AF65-F5344CB8AC3E}">
        <p14:creationId xmlns:p14="http://schemas.microsoft.com/office/powerpoint/2010/main" val="364335395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1E67BE-D8E5-475A-B979-9A2D47996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2002235"/>
          </a:xfrm>
        </p:spPr>
        <p:txBody>
          <a:bodyPr/>
          <a:lstStyle/>
          <a:p>
            <a:r>
              <a:rPr lang="da-DK" altLang="da-DK" dirty="0">
                <a:solidFill>
                  <a:schemeClr val="accent2"/>
                </a:solidFill>
              </a:rPr>
              <a:t>7. Økonomi</a:t>
            </a:r>
            <a:br>
              <a:rPr lang="da-DK" altLang="da-DK" dirty="0">
                <a:solidFill>
                  <a:schemeClr val="accent2"/>
                </a:solidFill>
              </a:rPr>
            </a:br>
            <a:r>
              <a:rPr lang="da-DK" altLang="da-DK" dirty="0">
                <a:solidFill>
                  <a:schemeClr val="accent2"/>
                </a:solidFill>
              </a:rPr>
              <a:t>Kompensation til lodsejer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913A8DE-BE8D-4EC6-8E4A-37099EED5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240360"/>
          </a:xfrm>
        </p:spPr>
        <p:txBody>
          <a:bodyPr/>
          <a:lstStyle/>
          <a:p>
            <a:r>
              <a:rPr lang="da-DK" dirty="0">
                <a:solidFill>
                  <a:schemeClr val="accent2"/>
                </a:solidFill>
              </a:rPr>
              <a:t>Anslået areal der aftales/påbydes dyrkningsrestriktioner 500 ha</a:t>
            </a:r>
          </a:p>
          <a:p>
            <a:r>
              <a:rPr lang="da-DK" dirty="0">
                <a:solidFill>
                  <a:schemeClr val="accent2"/>
                </a:solidFill>
              </a:rPr>
              <a:t>Anslået erstatning 100.000 kr./ha</a:t>
            </a:r>
          </a:p>
          <a:p>
            <a:r>
              <a:rPr lang="da-DK" dirty="0">
                <a:solidFill>
                  <a:schemeClr val="accent2"/>
                </a:solidFill>
              </a:rPr>
              <a:t>Anslået pris over 12 år i alt </a:t>
            </a:r>
            <a:r>
              <a:rPr lang="da-DK" u="sng" dirty="0">
                <a:solidFill>
                  <a:schemeClr val="accent2"/>
                </a:solidFill>
              </a:rPr>
              <a:t>50 mio. kr. </a:t>
            </a:r>
          </a:p>
          <a:p>
            <a:r>
              <a:rPr lang="da-DK" dirty="0">
                <a:solidFill>
                  <a:schemeClr val="accent2"/>
                </a:solidFill>
              </a:rPr>
              <a:t>Det giver ca. 4,2 mio. </a:t>
            </a:r>
            <a:r>
              <a:rPr lang="da-DK" dirty="0" err="1">
                <a:solidFill>
                  <a:schemeClr val="accent2"/>
                </a:solidFill>
              </a:rPr>
              <a:t>kr</a:t>
            </a:r>
            <a:r>
              <a:rPr lang="da-DK" dirty="0">
                <a:solidFill>
                  <a:schemeClr val="accent2"/>
                </a:solidFill>
              </a:rPr>
              <a:t>/år</a:t>
            </a:r>
            <a:endParaRPr lang="da-DK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B76A912-160A-4F9E-A4E9-F97CC86AED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6308725"/>
            <a:ext cx="8637588" cy="287338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 eaLnBrk="1" hangingPunct="1">
              <a:buNone/>
            </a:pPr>
            <a:r>
              <a:rPr lang="da-DK" altLang="da-DK" sz="1000" kern="0" dirty="0"/>
              <a:t>Inside d. 03-09-2018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0033682F-2E74-4AE4-8E27-4C858C013E0E}"/>
              </a:ext>
            </a:extLst>
          </p:cNvPr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</p:spTree>
    <p:extLst>
      <p:ext uri="{BB962C8B-B14F-4D97-AF65-F5344CB8AC3E}">
        <p14:creationId xmlns:p14="http://schemas.microsoft.com/office/powerpoint/2010/main" val="226933522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3321</TotalTime>
  <Words>417</Words>
  <Application>Microsoft Office PowerPoint</Application>
  <PresentationFormat>Skærmshow (4:3)</PresentationFormat>
  <Paragraphs>76</Paragraphs>
  <Slides>14</Slides>
  <Notes>3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1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14</vt:i4>
      </vt:variant>
    </vt:vector>
  </HeadingPairs>
  <TitlesOfParts>
    <vt:vector size="16" baseType="lpstr">
      <vt:lpstr>Arial</vt:lpstr>
      <vt:lpstr>Standarddesign</vt:lpstr>
      <vt:lpstr>Velkommen til   Møde om vandsamarbejde i Favrskov Kommune </vt:lpstr>
      <vt:lpstr>1. Velkomst og baggrund for mødet. </vt:lpstr>
      <vt:lpstr>2. Oplæg ved Christian Thirup fra Niras  </vt:lpstr>
      <vt:lpstr>3. Favrskov Kommune</vt:lpstr>
      <vt:lpstr>4. Model for et vandsamarbejde</vt:lpstr>
      <vt:lpstr>4. Model for et vandsamarbejde</vt:lpstr>
      <vt:lpstr>5. National vandfond</vt:lpstr>
      <vt:lpstr>6. Tidsplan</vt:lpstr>
      <vt:lpstr>7. Økonomi Kompensation til lodsejer</vt:lpstr>
      <vt:lpstr> Indbetaling</vt:lpstr>
      <vt:lpstr> Oversigt</vt:lpstr>
      <vt:lpstr>8. Pause</vt:lpstr>
      <vt:lpstr>9 Spørgsmål og diskussion</vt:lpstr>
      <vt:lpstr>10. Eventuelt</vt:lpstr>
    </vt:vector>
  </TitlesOfParts>
  <Company>Privat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Lars K Andersen</dc:creator>
  <cp:lastModifiedBy>ole leegård</cp:lastModifiedBy>
  <cp:revision>219</cp:revision>
  <cp:lastPrinted>2014-04-13T12:39:13Z</cp:lastPrinted>
  <dcterms:created xsi:type="dcterms:W3CDTF">2009-02-15T11:49:36Z</dcterms:created>
  <dcterms:modified xsi:type="dcterms:W3CDTF">2018-09-16T10:36:49Z</dcterms:modified>
</cp:coreProperties>
</file>